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71" r:id="rId6"/>
    <p:sldId id="275" r:id="rId7"/>
    <p:sldId id="283" r:id="rId8"/>
    <p:sldId id="284" r:id="rId9"/>
    <p:sldId id="268" r:id="rId10"/>
    <p:sldId id="276" r:id="rId11"/>
    <p:sldId id="270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41"/>
    <p:restoredTop sz="96341"/>
  </p:normalViewPr>
  <p:slideViewPr>
    <p:cSldViewPr snapToGrid="0" snapToObjects="1">
      <p:cViewPr varScale="1">
        <p:scale>
          <a:sx n="123" d="100"/>
          <a:sy n="123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6B79A-0D99-8F41-80BC-E421EBF0C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4D4CA-ABEB-C847-B157-3759AE45B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717E7-1EFF-F24F-ABDA-C5F50F657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3FA9E-64D5-904B-A787-20435D811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75AFA-ADAC-E94B-8855-639A61769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2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A698-1F24-E74C-AD25-2CAE64CA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696E7D-CC14-E745-BEC5-F07D722B7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139A4-B045-8149-B1AE-B2090168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DAF59-0016-E944-A0E5-0811E14D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A38FC-061E-9A4B-B371-5755FB4A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6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6FFABC-4F64-094C-9B24-BE5D2D7873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91322-E546-B24E-96FD-AA2CE4842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E0028-E58D-8248-9904-C555F81F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E5492-99ED-004D-ADC3-BFAED2CD1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06A7C-5F67-B440-82E7-4896CA68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3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BE82D-922C-0D4E-A90E-B415C1DF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6D8B2-7016-6747-B702-78D4B8F88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9B1F1-C13E-2B49-9F73-E195F31C2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BD8CE-EB2C-4149-B213-EB0EA737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B5006-5430-CE47-9492-CD132A97A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7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57FCF-33A4-3249-9A05-A8022FDAC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37B69-7091-3245-A4B0-5CDA99049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94AC7-E3A2-EA4C-A885-51652DBD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20014-9FBD-EB4A-AADE-90FCA6981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9A898-A860-FE41-83DB-F29195E1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7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D25EE-1824-D94F-8570-34CFC68C8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2B97C-ECB9-8146-8060-232CD61AF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2BC1A-C73D-3D4D-A308-97DC9775D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85114-4072-0742-8EB7-5F279A1D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E4AAB-B4AA-D04B-B2C8-B626E90F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679F7-0940-7640-8AE0-34EB62E9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3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B276F-C443-7343-966A-FBF007E7E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03549-25C7-F543-B6A5-06E49018B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1A420-AA7F-5E4D-AE8D-7B75DC05B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2BD465-5B93-E442-9C17-01A6049A17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4E608E-168F-5F4B-B850-487BC8A27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F59AC4-63CA-304A-A0AC-C1B5806B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CDBC4-7022-454B-96D6-F487DD380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34ED9-C8F5-ED49-8E56-D38F1F3EF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1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B5FC3-6591-1C42-8E9F-5F439029B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38589F-314E-6F40-BD15-EC6184A8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A34FD-C45A-064C-B319-3BAF13FE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A61B3-8ABF-A04B-B8B3-D2DCA8B91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9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BC9BB-C207-3642-BAF9-C54FC491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294A67-2477-C64B-BA6C-346EDD04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95DBB-C343-B446-BD88-76DE322F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6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1852C-1C0F-F44B-8499-6FC22ED85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93270-27EF-EA4C-94C9-3B685DB15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D70EF-871A-BF4F-B8F8-FCCEBD9D3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0CCE9-3D32-0E4D-AAC3-A08C9E914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318EE-0D75-FE4D-8962-9F8236DF2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B4847-0C32-5345-BF96-C63C48BD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4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C869B-8838-4947-BEF2-0563EAF84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5863BB-B009-6543-B320-D98317978B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003801-C611-3249-9E1F-28884392C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527A6-D590-6046-8454-B159009F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8F735-4F7C-0348-A48C-D499B80B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B7512-831B-214B-9A32-D7DDAF48B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7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B4E5B-471E-5F4A-9866-657627714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A3D34-AFFE-664F-9F86-645866231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5AF96-687C-DE4F-B0C8-B77709687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98E48-EF99-644D-8E4F-60543AC534BA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A309-9E38-1145-B31C-6666053FB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6F61A-AB08-294C-8BFE-B64B30600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D7E09-F81D-044F-8007-06B81BF9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0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DCFC-5B56-2E47-BCF6-2CC68DACD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Implications of HPOA ACT </a:t>
            </a:r>
            <a:br>
              <a:rPr lang="en-US" dirty="0"/>
            </a:br>
            <a:r>
              <a:rPr lang="en-US" dirty="0"/>
              <a:t>in Campbell River</a:t>
            </a:r>
            <a:br>
              <a:rPr lang="en-US" dirty="0"/>
            </a:br>
            <a:r>
              <a:rPr lang="en-US" sz="3200" dirty="0"/>
              <a:t>(Health Professions and Occupations Act)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9B710-EFFF-BB47-935E-5288E812A2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Dr. Anna Kindy MD</a:t>
            </a:r>
          </a:p>
        </p:txBody>
      </p:sp>
    </p:spTree>
    <p:extLst>
      <p:ext uri="{BB962C8B-B14F-4D97-AF65-F5344CB8AC3E}">
        <p14:creationId xmlns:p14="http://schemas.microsoft.com/office/powerpoint/2010/main" val="1666574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2D2DD-DD00-F046-ACFB-68907C151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Culture of Fear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0AC2-2F4D-AA44-8160-79594ACF4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Presently, under the system of centralization of healthcare with the health authorities, a culture of fear already exists</a:t>
            </a:r>
          </a:p>
          <a:p>
            <a:r>
              <a:rPr lang="en-US" sz="3200" dirty="0"/>
              <a:t>Whistle Blower protection is not being implemented</a:t>
            </a:r>
          </a:p>
          <a:p>
            <a:r>
              <a:rPr lang="en-US" sz="3200" dirty="0"/>
              <a:t>HPOA Act will increase this culture of fear</a:t>
            </a:r>
          </a:p>
          <a:p>
            <a:r>
              <a:rPr lang="en-US" sz="3200" dirty="0"/>
              <a:t>Lead to increase healthcare worker burnout</a:t>
            </a:r>
          </a:p>
          <a:p>
            <a:r>
              <a:rPr lang="en-US" sz="3200" dirty="0"/>
              <a:t>Lead to exit of healthcare workers from BC</a:t>
            </a:r>
          </a:p>
          <a:p>
            <a:r>
              <a:rPr lang="en-US" sz="3200" dirty="0"/>
              <a:t>Lead to increase patient care decline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80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A4DB3-4CDC-7440-8820-ED9C2C3C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HPOA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5643E-2BB7-AA42-9679-D60E844BF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Control over safety</a:t>
            </a:r>
          </a:p>
          <a:p>
            <a:r>
              <a:rPr lang="en-US" sz="6000" dirty="0"/>
              <a:t>Patients less safe for patients when medicine is politicized. </a:t>
            </a:r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232506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4EE6-09AC-954E-9CB9-6E8A35BA2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Ethics in Health Care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1FB07-B4F4-5E40-AF9B-F776116DF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Hippocratic Oath: Do No Harm</a:t>
            </a:r>
          </a:p>
        </p:txBody>
      </p:sp>
    </p:spTree>
    <p:extLst>
      <p:ext uri="{BB962C8B-B14F-4D97-AF65-F5344CB8AC3E}">
        <p14:creationId xmlns:p14="http://schemas.microsoft.com/office/powerpoint/2010/main" val="184465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F2AF-2144-6644-A34C-2E8C51CA2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Health Care in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ED2B9-67E1-CA49-881C-E4C57DCFF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Campbell Hospital -2017</a:t>
            </a:r>
          </a:p>
          <a:p>
            <a:r>
              <a:rPr lang="en-US" sz="5400" dirty="0"/>
              <a:t>150% capacity</a:t>
            </a:r>
          </a:p>
          <a:p>
            <a:r>
              <a:rPr lang="en-US" sz="5400" dirty="0"/>
              <a:t>Nursing Shortage</a:t>
            </a:r>
          </a:p>
          <a:p>
            <a:r>
              <a:rPr lang="en-US" sz="5400" dirty="0"/>
              <a:t>Access to GP</a:t>
            </a:r>
          </a:p>
          <a:p>
            <a:r>
              <a:rPr lang="en-US" sz="5400" dirty="0"/>
              <a:t>Wait times increasing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534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121FF-3371-004A-B782-29540223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Bill 36/HPOA AC</a:t>
            </a:r>
            <a:r>
              <a:rPr lang="en-US" sz="5400" b="1" dirty="0"/>
              <a:t>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6EA44-75EA-784F-8534-2004164A2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HPOA - Heath Professions and Occupation Act </a:t>
            </a:r>
          </a:p>
          <a:p>
            <a:r>
              <a:rPr lang="en-US" sz="4000" dirty="0"/>
              <a:t>All licensed health care professionals</a:t>
            </a:r>
          </a:p>
          <a:p>
            <a:r>
              <a:rPr lang="en-US" sz="4000" dirty="0"/>
              <a:t>Passed Nov 2022 </a:t>
            </a:r>
          </a:p>
          <a:p>
            <a:r>
              <a:rPr lang="en-US" sz="4000" dirty="0"/>
              <a:t>276 pages, 645 clauses</a:t>
            </a:r>
          </a:p>
          <a:p>
            <a:r>
              <a:rPr lang="en-US" sz="4000" dirty="0"/>
              <a:t>Little consultation</a:t>
            </a:r>
          </a:p>
          <a:p>
            <a:r>
              <a:rPr lang="en-US" sz="4000" dirty="0"/>
              <a:t>Not fully debated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7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9B033-37D7-6242-AD36-E7C2D6EE3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HPOA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30D2F-F78F-A346-B526-7BD133D14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/>
              <a:t>Most public and health care workers still unaware of this ACT.</a:t>
            </a:r>
          </a:p>
          <a:p>
            <a:r>
              <a:rPr lang="en-US" sz="4400" dirty="0"/>
              <a:t>Unprecedented power to the Minister of Health leading to government overreach in your healthcare.</a:t>
            </a:r>
          </a:p>
          <a:p>
            <a:r>
              <a:rPr lang="en-US" sz="4400" dirty="0"/>
              <a:t>Future regulations: </a:t>
            </a:r>
          </a:p>
          <a:p>
            <a:pPr lvl="7"/>
            <a:r>
              <a:rPr lang="en-US" sz="4400" dirty="0"/>
              <a:t>Behind closed doors</a:t>
            </a:r>
          </a:p>
          <a:p>
            <a:pPr lvl="7"/>
            <a:r>
              <a:rPr lang="en-US" sz="4400" dirty="0"/>
              <a:t>No input from stake holders</a:t>
            </a:r>
          </a:p>
          <a:p>
            <a:pPr lvl="7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3738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D7A3B-E610-374D-9B4E-E869B9E53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Political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3700C-D769-C24F-ABB4-19F916EDF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/>
              <a:t>Health professionals need to be regulated to protect patients HPOA act is about control and not patient safety.</a:t>
            </a:r>
          </a:p>
          <a:p>
            <a:r>
              <a:rPr lang="en-US" sz="4000" dirty="0"/>
              <a:t>Amalgamation of 15 colleges</a:t>
            </a:r>
          </a:p>
          <a:p>
            <a:r>
              <a:rPr lang="en-US" sz="4000" dirty="0"/>
              <a:t>All positions on college boards appointed by Minister of Health</a:t>
            </a:r>
          </a:p>
          <a:p>
            <a:pPr lvl="2"/>
            <a:r>
              <a:rPr lang="en-US" sz="4000" dirty="0"/>
              <a:t>Previously 50% percent elected (345, 346 486)</a:t>
            </a:r>
          </a:p>
          <a:p>
            <a:r>
              <a:rPr lang="en-US" sz="4000" dirty="0"/>
              <a:t>Can dismiss and reappoint board members 537(2), 482 </a:t>
            </a:r>
          </a:p>
          <a:p>
            <a:r>
              <a:rPr lang="en-US" sz="4000" dirty="0"/>
              <a:t>No input from the front line health care workers</a:t>
            </a:r>
          </a:p>
          <a:p>
            <a:pPr marL="0" indent="0">
              <a:buNone/>
            </a:pPr>
            <a:r>
              <a:rPr lang="en-US" sz="4100" dirty="0"/>
              <a:t>    e.g. Safer supply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13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1B92A-FA0A-4D41-8E64-2F7EF6CC8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Political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2A33E-9776-5B46-A245-8D594701F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Health Minister can override public health and mandate emergency measures including vaccines. 330, 331, 49,(3f)</a:t>
            </a:r>
          </a:p>
          <a:p>
            <a:r>
              <a:rPr lang="en-US" sz="3200" dirty="0"/>
              <a:t>The Minister of Health may adopt as law regulations and standards from unelected, unaccountable foreign jurisdictions or international bodies. 335(2), 533(1)</a:t>
            </a:r>
          </a:p>
          <a:p>
            <a:r>
              <a:rPr lang="en-US" sz="3200" dirty="0"/>
              <a:t>Ideology over peer reviewed data </a:t>
            </a:r>
          </a:p>
          <a:p>
            <a:pPr lvl="1"/>
            <a:r>
              <a:rPr lang="en-US" sz="3200" dirty="0"/>
              <a:t>Vaccine mandates for BC.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3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78508-408B-804A-A3B5-237AD43E3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Political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0A789-6A1C-BD40-BB7E-83EBFAE69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343 (2)regulatory college is not an agent of the government</a:t>
            </a:r>
          </a:p>
          <a:p>
            <a:r>
              <a:rPr lang="en-US" dirty="0"/>
              <a:t>344 (3) </a:t>
            </a:r>
            <a:r>
              <a:rPr lang="en-CA" b="1" dirty="0"/>
              <a:t>Responsibilities of board</a:t>
            </a:r>
          </a:p>
          <a:p>
            <a:r>
              <a:rPr lang="en-CA" dirty="0"/>
              <a:t>(3) A regulatory college, through its board, must ensure that the board and all officers, employees and agents of the regulatory college</a:t>
            </a:r>
          </a:p>
          <a:p>
            <a:pPr lvl="2"/>
            <a:r>
              <a:rPr lang="en-CA" dirty="0"/>
              <a:t>(a) comply with all orders of the minister and the superintendent that apply to the regulatory college,</a:t>
            </a:r>
          </a:p>
          <a:p>
            <a:pPr lvl="2"/>
            <a:r>
              <a:rPr lang="en-CA" dirty="0"/>
              <a:t>(b) cooperate fully with the superintendent in the superintendent's exercise of powers and performance of duties under this Act, and</a:t>
            </a:r>
          </a:p>
          <a:p>
            <a:pPr lvl="2"/>
            <a:r>
              <a:rPr lang="en-CA" dirty="0"/>
              <a:t>(c) meet performance standards that apply to the regulatory college.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8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892F6-3C36-D949-8366-F82D23B6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Political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A98A9-28B1-104E-BADE-64D3BAAE8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345 (2)</a:t>
            </a:r>
            <a:r>
              <a:rPr lang="en-CA" dirty="0"/>
              <a:t> </a:t>
            </a:r>
            <a:r>
              <a:rPr lang="en-CA" sz="3500" dirty="0"/>
              <a:t>The minister may reject a recommendation of the superintendent and request a new recommendation if the minister is of the opinion that doing so is necessary</a:t>
            </a:r>
          </a:p>
        </p:txBody>
      </p:sp>
    </p:spTree>
    <p:extLst>
      <p:ext uri="{BB962C8B-B14F-4D97-AF65-F5344CB8AC3E}">
        <p14:creationId xmlns:p14="http://schemas.microsoft.com/office/powerpoint/2010/main" val="22841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E66-ABBC-1848-BD3F-F34AF828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Loss of Personalized 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93D75-7322-B243-9D57-611A395A8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sz="3200" dirty="0"/>
              <a:t>Loss of privacy – search and seizures without warrant 131, 224,506,511</a:t>
            </a:r>
          </a:p>
          <a:p>
            <a:r>
              <a:rPr lang="en-US" sz="3200" dirty="0"/>
              <a:t>Misinformation not defined and can lead to fines of $25,000 and 6 months in jail (514, 518)</a:t>
            </a:r>
          </a:p>
          <a:p>
            <a:r>
              <a:rPr lang="en-US" sz="3200" dirty="0"/>
              <a:t>Loss of informed consent and bodily autonomy</a:t>
            </a:r>
          </a:p>
          <a:p>
            <a:r>
              <a:rPr lang="en-US" sz="3200" dirty="0"/>
              <a:t>All leads to changes in patient/doctor relationship</a:t>
            </a:r>
          </a:p>
          <a:p>
            <a:r>
              <a:rPr lang="en-US" sz="3200" dirty="0"/>
              <a:t>Future regulations: </a:t>
            </a:r>
          </a:p>
          <a:p>
            <a:pPr lvl="7"/>
            <a:r>
              <a:rPr lang="en-US" sz="3200" dirty="0"/>
              <a:t>Behind closed doors</a:t>
            </a:r>
          </a:p>
          <a:p>
            <a:pPr lvl="7"/>
            <a:r>
              <a:rPr lang="en-US" sz="3200" dirty="0"/>
              <a:t>No input from stake holders</a:t>
            </a:r>
          </a:p>
          <a:p>
            <a:pPr lvl="7"/>
            <a:r>
              <a:rPr lang="en-US" sz="3200" dirty="0"/>
              <a:t>No quality measures </a:t>
            </a:r>
          </a:p>
          <a:p>
            <a:pPr marL="3200400" lvl="7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36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2824</TotalTime>
  <Words>528</Words>
  <Application>Microsoft Macintosh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Implications of HPOA ACT  in Campbell River (Health Professions and Occupations Act) </vt:lpstr>
      <vt:lpstr>Health Care in Crisis</vt:lpstr>
      <vt:lpstr>Bill 36/HPOA ACT</vt:lpstr>
      <vt:lpstr>HPOA ACT</vt:lpstr>
      <vt:lpstr>Political Interference</vt:lpstr>
      <vt:lpstr>Political Interference</vt:lpstr>
      <vt:lpstr>Political Interference</vt:lpstr>
      <vt:lpstr>Political Interference</vt:lpstr>
      <vt:lpstr>Loss of Personalized Medicine</vt:lpstr>
      <vt:lpstr>Culture of Fear</vt:lpstr>
      <vt:lpstr>HPOA ACT</vt:lpstr>
      <vt:lpstr>Ethics in Health Care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Implications of HPOA </dc:title>
  <dc:creator>Ingrid Pincott</dc:creator>
  <cp:lastModifiedBy>Ingrid Pincott</cp:lastModifiedBy>
  <cp:revision>24</cp:revision>
  <dcterms:created xsi:type="dcterms:W3CDTF">2024-02-21T23:27:24Z</dcterms:created>
  <dcterms:modified xsi:type="dcterms:W3CDTF">2024-02-23T22:32:00Z</dcterms:modified>
</cp:coreProperties>
</file>