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2" r:id="rId5"/>
  </p:sldMasterIdLst>
  <p:notesMasterIdLst>
    <p:notesMasterId r:id="rId94"/>
  </p:notesMasterIdLst>
  <p:handoutMasterIdLst>
    <p:handoutMasterId r:id="rId95"/>
  </p:handoutMasterIdLst>
  <p:sldIdLst>
    <p:sldId id="370" r:id="rId6"/>
    <p:sldId id="302" r:id="rId7"/>
    <p:sldId id="287" r:id="rId8"/>
    <p:sldId id="289" r:id="rId9"/>
    <p:sldId id="290" r:id="rId10"/>
    <p:sldId id="293" r:id="rId11"/>
    <p:sldId id="286" r:id="rId12"/>
    <p:sldId id="325" r:id="rId13"/>
    <p:sldId id="260" r:id="rId14"/>
    <p:sldId id="374" r:id="rId15"/>
    <p:sldId id="264" r:id="rId16"/>
    <p:sldId id="321" r:id="rId17"/>
    <p:sldId id="266" r:id="rId18"/>
    <p:sldId id="267" r:id="rId19"/>
    <p:sldId id="271" r:id="rId20"/>
    <p:sldId id="275" r:id="rId21"/>
    <p:sldId id="316" r:id="rId22"/>
    <p:sldId id="284" r:id="rId23"/>
    <p:sldId id="268" r:id="rId24"/>
    <p:sldId id="270" r:id="rId25"/>
    <p:sldId id="285" r:id="rId26"/>
    <p:sldId id="368" r:id="rId27"/>
    <p:sldId id="385" r:id="rId28"/>
    <p:sldId id="396" r:id="rId29"/>
    <p:sldId id="398" r:id="rId30"/>
    <p:sldId id="395" r:id="rId31"/>
    <p:sldId id="423" r:id="rId32"/>
    <p:sldId id="1050" r:id="rId33"/>
    <p:sldId id="402" r:id="rId34"/>
    <p:sldId id="403" r:id="rId35"/>
    <p:sldId id="404" r:id="rId36"/>
    <p:sldId id="405" r:id="rId37"/>
    <p:sldId id="407" r:id="rId38"/>
    <p:sldId id="408" r:id="rId39"/>
    <p:sldId id="425" r:id="rId40"/>
    <p:sldId id="430" r:id="rId41"/>
    <p:sldId id="431" r:id="rId42"/>
    <p:sldId id="426" r:id="rId43"/>
    <p:sldId id="427" r:id="rId44"/>
    <p:sldId id="428" r:id="rId45"/>
    <p:sldId id="409" r:id="rId46"/>
    <p:sldId id="419" r:id="rId47"/>
    <p:sldId id="399" r:id="rId48"/>
    <p:sldId id="413" r:id="rId49"/>
    <p:sldId id="416" r:id="rId50"/>
    <p:sldId id="415" r:id="rId51"/>
    <p:sldId id="420" r:id="rId52"/>
    <p:sldId id="421" r:id="rId53"/>
    <p:sldId id="429" r:id="rId54"/>
    <p:sldId id="432" r:id="rId55"/>
    <p:sldId id="367" r:id="rId56"/>
    <p:sldId id="265" r:id="rId57"/>
    <p:sldId id="276" r:id="rId58"/>
    <p:sldId id="319" r:id="rId59"/>
    <p:sldId id="322" r:id="rId60"/>
    <p:sldId id="257" r:id="rId61"/>
    <p:sldId id="330" r:id="rId62"/>
    <p:sldId id="331" r:id="rId63"/>
    <p:sldId id="352" r:id="rId64"/>
    <p:sldId id="353" r:id="rId65"/>
    <p:sldId id="282" r:id="rId66"/>
    <p:sldId id="310" r:id="rId67"/>
    <p:sldId id="354" r:id="rId68"/>
    <p:sldId id="355" r:id="rId69"/>
    <p:sldId id="356" r:id="rId70"/>
    <p:sldId id="365" r:id="rId71"/>
    <p:sldId id="366" r:id="rId72"/>
    <p:sldId id="323" r:id="rId73"/>
    <p:sldId id="364" r:id="rId74"/>
    <p:sldId id="328" r:id="rId75"/>
    <p:sldId id="313" r:id="rId76"/>
    <p:sldId id="315" r:id="rId77"/>
    <p:sldId id="314" r:id="rId78"/>
    <p:sldId id="308" r:id="rId79"/>
    <p:sldId id="369" r:id="rId80"/>
    <p:sldId id="299" r:id="rId81"/>
    <p:sldId id="297" r:id="rId82"/>
    <p:sldId id="371" r:id="rId83"/>
    <p:sldId id="298" r:id="rId84"/>
    <p:sldId id="326" r:id="rId85"/>
    <p:sldId id="324" r:id="rId86"/>
    <p:sldId id="292" r:id="rId87"/>
    <p:sldId id="372" r:id="rId88"/>
    <p:sldId id="294" r:id="rId89"/>
    <p:sldId id="283" r:id="rId90"/>
    <p:sldId id="300" r:id="rId91"/>
    <p:sldId id="329" r:id="rId92"/>
    <p:sldId id="373"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024"/>
    <a:srgbClr val="629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9" autoAdjust="0"/>
    <p:restoredTop sz="85794" autoAdjust="0"/>
  </p:normalViewPr>
  <p:slideViewPr>
    <p:cSldViewPr snapToGrid="0">
      <p:cViewPr varScale="1">
        <p:scale>
          <a:sx n="65" d="100"/>
          <a:sy n="65" d="100"/>
        </p:scale>
        <p:origin x="724"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handoutMaster" Target="handoutMasters/handout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pPr/>
              <a:t>4/8/2024</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pPr/>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pPr/>
              <a:t>4/8/2024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pPr/>
              <a:t>‹#›</a:t>
            </a:fld>
            <a:endParaRPr lang="en-US" noProof="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7</a:t>
            </a:fld>
            <a:endParaRPr lang="en-US" noProof="0"/>
          </a:p>
        </p:txBody>
      </p:sp>
    </p:spTree>
    <p:extLst>
      <p:ext uri="{BB962C8B-B14F-4D97-AF65-F5344CB8AC3E}">
        <p14:creationId xmlns:p14="http://schemas.microsoft.com/office/powerpoint/2010/main" val="147065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70</a:t>
            </a:fld>
            <a:endParaRPr lang="en-US" noProof="0"/>
          </a:p>
        </p:txBody>
      </p:sp>
    </p:spTree>
    <p:extLst>
      <p:ext uri="{BB962C8B-B14F-4D97-AF65-F5344CB8AC3E}">
        <p14:creationId xmlns:p14="http://schemas.microsoft.com/office/powerpoint/2010/main" val="537900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85</a:t>
            </a:fld>
            <a:endParaRPr lang="en-US" noProof="0"/>
          </a:p>
        </p:txBody>
      </p:sp>
    </p:spTree>
    <p:extLst>
      <p:ext uri="{BB962C8B-B14F-4D97-AF65-F5344CB8AC3E}">
        <p14:creationId xmlns:p14="http://schemas.microsoft.com/office/powerpoint/2010/main" val="3051582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87</a:t>
            </a:fld>
            <a:endParaRPr lang="en-US" noProof="0"/>
          </a:p>
        </p:txBody>
      </p:sp>
    </p:spTree>
    <p:extLst>
      <p:ext uri="{BB962C8B-B14F-4D97-AF65-F5344CB8AC3E}">
        <p14:creationId xmlns:p14="http://schemas.microsoft.com/office/powerpoint/2010/main" val="328159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9</a:t>
            </a:fld>
            <a:endParaRPr lang="en-US" noProof="0"/>
          </a:p>
        </p:txBody>
      </p:sp>
    </p:spTree>
    <p:extLst>
      <p:ext uri="{BB962C8B-B14F-4D97-AF65-F5344CB8AC3E}">
        <p14:creationId xmlns:p14="http://schemas.microsoft.com/office/powerpoint/2010/main" val="36463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10</a:t>
            </a:fld>
            <a:endParaRPr lang="en-US" noProof="0"/>
          </a:p>
        </p:txBody>
      </p:sp>
    </p:spTree>
    <p:extLst>
      <p:ext uri="{BB962C8B-B14F-4D97-AF65-F5344CB8AC3E}">
        <p14:creationId xmlns:p14="http://schemas.microsoft.com/office/powerpoint/2010/main" val="122209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11</a:t>
            </a:fld>
            <a:endParaRPr lang="en-US" noProof="0"/>
          </a:p>
        </p:txBody>
      </p:sp>
    </p:spTree>
    <p:extLst>
      <p:ext uri="{BB962C8B-B14F-4D97-AF65-F5344CB8AC3E}">
        <p14:creationId xmlns:p14="http://schemas.microsoft.com/office/powerpoint/2010/main" val="268980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12</a:t>
            </a:fld>
            <a:endParaRPr lang="en-US" noProof="0"/>
          </a:p>
        </p:txBody>
      </p:sp>
    </p:spTree>
    <p:extLst>
      <p:ext uri="{BB962C8B-B14F-4D97-AF65-F5344CB8AC3E}">
        <p14:creationId xmlns:p14="http://schemas.microsoft.com/office/powerpoint/2010/main" val="244405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22</a:t>
            </a:fld>
            <a:endParaRPr lang="en-US" noProof="0"/>
          </a:p>
        </p:txBody>
      </p:sp>
    </p:spTree>
    <p:extLst>
      <p:ext uri="{BB962C8B-B14F-4D97-AF65-F5344CB8AC3E}">
        <p14:creationId xmlns:p14="http://schemas.microsoft.com/office/powerpoint/2010/main" val="298358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1F5CC-7451-43A1-9EE2-852561F891A9}" type="slidenum">
              <a:rPr lang="en-US" smtClean="0"/>
              <a:pPr/>
              <a:t>28</a:t>
            </a:fld>
            <a:endParaRPr lang="en-US" dirty="0"/>
          </a:p>
        </p:txBody>
      </p:sp>
    </p:spTree>
    <p:extLst>
      <p:ext uri="{BB962C8B-B14F-4D97-AF65-F5344CB8AC3E}">
        <p14:creationId xmlns:p14="http://schemas.microsoft.com/office/powerpoint/2010/main" val="2217636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51</a:t>
            </a:fld>
            <a:endParaRPr lang="en-US" noProof="0"/>
          </a:p>
        </p:txBody>
      </p:sp>
    </p:spTree>
    <p:extLst>
      <p:ext uri="{BB962C8B-B14F-4D97-AF65-F5344CB8AC3E}">
        <p14:creationId xmlns:p14="http://schemas.microsoft.com/office/powerpoint/2010/main" val="427396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pPr/>
              <a:t>55</a:t>
            </a:fld>
            <a:endParaRPr lang="en-US" noProof="0"/>
          </a:p>
        </p:txBody>
      </p:sp>
    </p:spTree>
    <p:extLst>
      <p:ext uri="{BB962C8B-B14F-4D97-AF65-F5344CB8AC3E}">
        <p14:creationId xmlns:p14="http://schemas.microsoft.com/office/powerpoint/2010/main" val="327320464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50" name="Picture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71505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A0BAE-0A30-D39C-12E4-04DD486B18D0}"/>
              </a:ext>
            </a:extLst>
          </p:cNvPr>
          <p:cNvSpPr>
            <a:spLocks noGrp="1"/>
          </p:cNvSpPr>
          <p:nvPr>
            <p:ph type="dt" sz="half" idx="10"/>
          </p:nvPr>
        </p:nvSpPr>
        <p:spPr/>
        <p:txBody>
          <a:bodyPr/>
          <a:lstStyle/>
          <a:p>
            <a:fld id="{BC9E8C7B-8536-4BE1-9086-8030A0443353}" type="datetimeFigureOut">
              <a:rPr lang="en-CA" smtClean="0"/>
              <a:pPr/>
              <a:t>2024-04-08</a:t>
            </a:fld>
            <a:endParaRPr lang="en-CA"/>
          </a:p>
        </p:txBody>
      </p:sp>
      <p:sp>
        <p:nvSpPr>
          <p:cNvPr id="3" name="Footer Placeholder 2">
            <a:extLst>
              <a:ext uri="{FF2B5EF4-FFF2-40B4-BE49-F238E27FC236}">
                <a16:creationId xmlns:a16="http://schemas.microsoft.com/office/drawing/2014/main" id="{9879C79B-CEBB-19F6-E15A-9F85E6A60DA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9326D43-544A-5363-B62B-35041BF0824A}"/>
              </a:ext>
            </a:extLst>
          </p:cNvPr>
          <p:cNvSpPr>
            <a:spLocks noGrp="1"/>
          </p:cNvSpPr>
          <p:nvPr>
            <p:ph type="sldNum" sz="quarter" idx="12"/>
          </p:nvPr>
        </p:nvSpPr>
        <p:spPr/>
        <p:txBody>
          <a:bodyPr/>
          <a:lstStyle/>
          <a:p>
            <a:fld id="{C4B9DB61-3BE5-4D19-B8D6-5E6207B45EC1}" type="slidenum">
              <a:rPr lang="en-CA" smtClean="0"/>
              <a:pPr/>
              <a:t>‹#›</a:t>
            </a:fld>
            <a:endParaRPr lang="en-CA"/>
          </a:p>
        </p:txBody>
      </p:sp>
    </p:spTree>
    <p:extLst>
      <p:ext uri="{BB962C8B-B14F-4D97-AF65-F5344CB8AC3E}">
        <p14:creationId xmlns:p14="http://schemas.microsoft.com/office/powerpoint/2010/main" val="307380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48056" y="2551176"/>
            <a:ext cx="9922447" cy="914400"/>
          </a:xfrm>
        </p:spPr>
        <p:txBody>
          <a:bodyPr/>
          <a:lstStyle>
            <a:lvl1pPr>
              <a:defRPr sz="5400" b="0">
                <a:solidFill>
                  <a:schemeClr val="tx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B107D0E1-EAED-8E08-24BA-8F930364BA96}"/>
              </a:ext>
            </a:extLst>
          </p:cNvPr>
          <p:cNvSpPr>
            <a:spLocks noGrp="1"/>
          </p:cNvSpPr>
          <p:nvPr>
            <p:ph type="body" sz="quarter" idx="10"/>
          </p:nvPr>
        </p:nvSpPr>
        <p:spPr>
          <a:xfrm>
            <a:off x="448056" y="3575304"/>
            <a:ext cx="9921943" cy="862012"/>
          </a:xfrm>
        </p:spPr>
        <p:txBody>
          <a:bodyPr>
            <a:normAutofit/>
          </a:bodyPr>
          <a:lstStyle>
            <a:lvl1pPr>
              <a:defRPr sz="24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21366546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524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5330952"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96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5330952"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904E943F-C687-D3B3-4E36-65D69E3E2F0C}"/>
              </a:ext>
            </a:extLst>
          </p:cNvPr>
          <p:cNvSpPr>
            <a:spLocks noGrp="1"/>
          </p:cNvSpPr>
          <p:nvPr>
            <p:ph sz="quarter" idx="14"/>
          </p:nvPr>
        </p:nvSpPr>
        <p:spPr>
          <a:xfrm>
            <a:off x="6298690" y="1463040"/>
            <a:ext cx="5330952"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729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385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OC">
    <p:bg>
      <p:bgPr>
        <a:solidFill>
          <a:schemeClr val="bg1"/>
        </a:solidFill>
        <a:effectLst/>
      </p:bgPr>
    </p:bg>
    <p:spTree>
      <p:nvGrpSpPr>
        <p:cNvPr id="1" name=""/>
        <p:cNvGrpSpPr/>
        <p:nvPr/>
      </p:nvGrpSpPr>
      <p:grpSpPr>
        <a:xfrm>
          <a:off x="0" y="0"/>
          <a:ext cx="0" cy="0"/>
          <a:chOff x="0" y="0"/>
          <a:chExt cx="0" cy="0"/>
        </a:xfrm>
      </p:grpSpPr>
      <p:sp>
        <p:nvSpPr>
          <p:cNvPr id="69" name="Subtitle 2">
            <a:extLst>
              <a:ext uri="{FF2B5EF4-FFF2-40B4-BE49-F238E27FC236}">
                <a16:creationId xmlns:a16="http://schemas.microsoft.com/office/drawing/2014/main" id="{37D7C032-99DC-42CF-B6D3-2AB7FEA84747}"/>
              </a:ext>
            </a:extLst>
          </p:cNvPr>
          <p:cNvSpPr>
            <a:spLocks noGrp="1"/>
          </p:cNvSpPr>
          <p:nvPr>
            <p:ph type="subTitle" idx="64" hasCustomPrompt="1"/>
          </p:nvPr>
        </p:nvSpPr>
        <p:spPr>
          <a:xfrm>
            <a:off x="923544" y="850354"/>
            <a:ext cx="6309360" cy="238207"/>
          </a:xfrm>
        </p:spPr>
        <p:txBody>
          <a:bodyPr wrap="none">
            <a:noAutofit/>
          </a:bodyPr>
          <a:lstStyle>
            <a:lvl1pPr marL="0" indent="0" algn="l">
              <a:buNone/>
              <a:defRPr sz="1400">
                <a:solidFill>
                  <a:schemeClr val="accent2"/>
                </a:solidFill>
                <a:latin typeface="+mj-lt"/>
                <a:ea typeface="Roboto Mon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a:t>
            </a:r>
          </a:p>
        </p:txBody>
      </p:sp>
      <p:sp>
        <p:nvSpPr>
          <p:cNvPr id="2" name="Title 1">
            <a:extLst>
              <a:ext uri="{FF2B5EF4-FFF2-40B4-BE49-F238E27FC236}">
                <a16:creationId xmlns:a16="http://schemas.microsoft.com/office/drawing/2014/main" id="{837F7B71-D676-FE4F-83B5-A128DAA48F69}"/>
              </a:ext>
            </a:extLst>
          </p:cNvPr>
          <p:cNvSpPr>
            <a:spLocks noGrp="1"/>
          </p:cNvSpPr>
          <p:nvPr>
            <p:ph type="title" hasCustomPrompt="1"/>
          </p:nvPr>
        </p:nvSpPr>
        <p:spPr>
          <a:xfrm>
            <a:off x="923543" y="1181125"/>
            <a:ext cx="6309351" cy="467413"/>
          </a:xfrm>
          <a:prstGeom prst="rect">
            <a:avLst/>
          </a:prstGeom>
        </p:spPr>
        <p:txBody>
          <a:bodyPr/>
          <a:lstStyle>
            <a:lvl1pPr>
              <a:defRPr/>
            </a:lvl1pPr>
          </a:lstStyle>
          <a:p>
            <a:r>
              <a:rPr lang="en-US" dirty="0"/>
              <a:t>Click to edit Title</a:t>
            </a:r>
          </a:p>
        </p:txBody>
      </p:sp>
      <p:sp>
        <p:nvSpPr>
          <p:cNvPr id="41" name="Text Placeholder 2">
            <a:extLst>
              <a:ext uri="{FF2B5EF4-FFF2-40B4-BE49-F238E27FC236}">
                <a16:creationId xmlns:a16="http://schemas.microsoft.com/office/drawing/2014/main" id="{5033DC20-8B65-40B5-80A7-9607D59736E7}"/>
              </a:ext>
            </a:extLst>
          </p:cNvPr>
          <p:cNvSpPr>
            <a:spLocks noGrp="1"/>
          </p:cNvSpPr>
          <p:nvPr>
            <p:ph type="body" idx="31" hasCustomPrompt="1"/>
          </p:nvPr>
        </p:nvSpPr>
        <p:spPr>
          <a:xfrm>
            <a:off x="923544"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a:p>
            <a:pPr lvl="1"/>
            <a:r>
              <a:rPr lang="en-US" dirty="0"/>
              <a:t>2nd Level</a:t>
            </a:r>
          </a:p>
        </p:txBody>
      </p:sp>
      <p:sp>
        <p:nvSpPr>
          <p:cNvPr id="72" name="Text Placeholder 2">
            <a:extLst>
              <a:ext uri="{FF2B5EF4-FFF2-40B4-BE49-F238E27FC236}">
                <a16:creationId xmlns:a16="http://schemas.microsoft.com/office/drawing/2014/main" id="{C6721644-F780-4E21-A611-0533637E0AE8}"/>
              </a:ext>
            </a:extLst>
          </p:cNvPr>
          <p:cNvSpPr>
            <a:spLocks noGrp="1"/>
          </p:cNvSpPr>
          <p:nvPr>
            <p:ph type="body" idx="66" hasCustomPrompt="1"/>
          </p:nvPr>
        </p:nvSpPr>
        <p:spPr>
          <a:xfrm>
            <a:off x="3616961"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a:p>
            <a:pPr lvl="1"/>
            <a:r>
              <a:rPr lang="en-US" dirty="0"/>
              <a:t>2nd Level</a:t>
            </a:r>
          </a:p>
        </p:txBody>
      </p:sp>
      <p:sp>
        <p:nvSpPr>
          <p:cNvPr id="73" name="Text Placeholder 2">
            <a:extLst>
              <a:ext uri="{FF2B5EF4-FFF2-40B4-BE49-F238E27FC236}">
                <a16:creationId xmlns:a16="http://schemas.microsoft.com/office/drawing/2014/main" id="{E980FBF1-4D90-4380-8826-FB811F3D2E0F}"/>
              </a:ext>
            </a:extLst>
          </p:cNvPr>
          <p:cNvSpPr>
            <a:spLocks noGrp="1"/>
          </p:cNvSpPr>
          <p:nvPr>
            <p:ph type="body" idx="67" hasCustomPrompt="1"/>
          </p:nvPr>
        </p:nvSpPr>
        <p:spPr>
          <a:xfrm>
            <a:off x="6310378"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None/>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a:p>
            <a:pPr lvl="1"/>
            <a:r>
              <a:rPr lang="en-US" dirty="0"/>
              <a:t>2nd Level</a:t>
            </a:r>
          </a:p>
        </p:txBody>
      </p:sp>
      <p:sp>
        <p:nvSpPr>
          <p:cNvPr id="74" name="Text Placeholder 2">
            <a:extLst>
              <a:ext uri="{FF2B5EF4-FFF2-40B4-BE49-F238E27FC236}">
                <a16:creationId xmlns:a16="http://schemas.microsoft.com/office/drawing/2014/main" id="{3CBBD94C-D45D-4BF1-8592-C5CFB356163C}"/>
              </a:ext>
            </a:extLst>
          </p:cNvPr>
          <p:cNvSpPr>
            <a:spLocks noGrp="1"/>
          </p:cNvSpPr>
          <p:nvPr>
            <p:ph type="body" idx="68"/>
          </p:nvPr>
        </p:nvSpPr>
        <p:spPr>
          <a:xfrm>
            <a:off x="9003795" y="2527237"/>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a:t>
            </a:r>
          </a:p>
          <a:p>
            <a:pPr lvl="1"/>
            <a:r>
              <a:rPr lang="en-US" dirty="0"/>
              <a:t>2nd Level</a:t>
            </a:r>
          </a:p>
        </p:txBody>
      </p:sp>
      <p:sp>
        <p:nvSpPr>
          <p:cNvPr id="76" name="Text Placeholder 13">
            <a:extLst>
              <a:ext uri="{FF2B5EF4-FFF2-40B4-BE49-F238E27FC236}">
                <a16:creationId xmlns:a16="http://schemas.microsoft.com/office/drawing/2014/main" id="{0B6636CC-A8C2-294A-8738-352E4B5A7390}"/>
              </a:ext>
              <a:ext uri="{C183D7F6-B498-43B3-948B-1728B52AA6E4}">
                <adec:decorative xmlns:adec="http://schemas.microsoft.com/office/drawing/2017/decorative" val="1"/>
              </a:ext>
            </a:extLst>
          </p:cNvPr>
          <p:cNvSpPr>
            <a:spLocks noGrp="1"/>
          </p:cNvSpPr>
          <p:nvPr>
            <p:ph type="body" sz="quarter" idx="49" hasCustomPrompt="1"/>
          </p:nvPr>
        </p:nvSpPr>
        <p:spPr>
          <a:xfrm>
            <a:off x="923544" y="2527237"/>
            <a:ext cx="685480"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sp>
        <p:nvSpPr>
          <p:cNvPr id="77" name="Text Placeholder 13">
            <a:extLst>
              <a:ext uri="{FF2B5EF4-FFF2-40B4-BE49-F238E27FC236}">
                <a16:creationId xmlns:a16="http://schemas.microsoft.com/office/drawing/2014/main" id="{AFA40539-06E2-3644-B94E-4AE07289A600}"/>
              </a:ext>
              <a:ext uri="{C183D7F6-B498-43B3-948B-1728B52AA6E4}">
                <adec:decorative xmlns:adec="http://schemas.microsoft.com/office/drawing/2017/decorative" val="1"/>
              </a:ext>
            </a:extLst>
          </p:cNvPr>
          <p:cNvSpPr>
            <a:spLocks noGrp="1"/>
          </p:cNvSpPr>
          <p:nvPr>
            <p:ph type="body" sz="quarter" idx="50" hasCustomPrompt="1"/>
          </p:nvPr>
        </p:nvSpPr>
        <p:spPr>
          <a:xfrm>
            <a:off x="3616961" y="2527237"/>
            <a:ext cx="679461"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sp>
        <p:nvSpPr>
          <p:cNvPr id="78" name="Text Placeholder 13">
            <a:extLst>
              <a:ext uri="{FF2B5EF4-FFF2-40B4-BE49-F238E27FC236}">
                <a16:creationId xmlns:a16="http://schemas.microsoft.com/office/drawing/2014/main" id="{DBEA4CD8-45D1-A648-8BA1-1BA3797C7F17}"/>
              </a:ext>
              <a:ext uri="{C183D7F6-B498-43B3-948B-1728B52AA6E4}">
                <adec:decorative xmlns:adec="http://schemas.microsoft.com/office/drawing/2017/decorative" val="1"/>
              </a:ext>
            </a:extLst>
          </p:cNvPr>
          <p:cNvSpPr>
            <a:spLocks noGrp="1"/>
          </p:cNvSpPr>
          <p:nvPr>
            <p:ph type="body" sz="quarter" idx="51" hasCustomPrompt="1"/>
          </p:nvPr>
        </p:nvSpPr>
        <p:spPr>
          <a:xfrm>
            <a:off x="6310378" y="2527237"/>
            <a:ext cx="669933"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sp>
        <p:nvSpPr>
          <p:cNvPr id="82" name="Text Placeholder 13">
            <a:extLst>
              <a:ext uri="{FF2B5EF4-FFF2-40B4-BE49-F238E27FC236}">
                <a16:creationId xmlns:a16="http://schemas.microsoft.com/office/drawing/2014/main" id="{076C66CE-CB33-7043-B165-931D8F0B01D3}"/>
              </a:ext>
              <a:ext uri="{C183D7F6-B498-43B3-948B-1728B52AA6E4}">
                <adec:decorative xmlns:adec="http://schemas.microsoft.com/office/drawing/2017/decorative" val="1"/>
              </a:ext>
            </a:extLst>
          </p:cNvPr>
          <p:cNvSpPr>
            <a:spLocks noGrp="1"/>
          </p:cNvSpPr>
          <p:nvPr>
            <p:ph type="body" sz="quarter" idx="55" hasCustomPrompt="1"/>
          </p:nvPr>
        </p:nvSpPr>
        <p:spPr>
          <a:xfrm>
            <a:off x="9003795" y="2527237"/>
            <a:ext cx="660405"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sp>
        <p:nvSpPr>
          <p:cNvPr id="75" name="Text Placeholder 2">
            <a:extLst>
              <a:ext uri="{FF2B5EF4-FFF2-40B4-BE49-F238E27FC236}">
                <a16:creationId xmlns:a16="http://schemas.microsoft.com/office/drawing/2014/main" id="{2B4D1866-A1D3-47B2-B5D9-B0894D30AFCD}"/>
              </a:ext>
            </a:extLst>
          </p:cNvPr>
          <p:cNvSpPr>
            <a:spLocks noGrp="1"/>
          </p:cNvSpPr>
          <p:nvPr>
            <p:ph type="body" idx="69" hasCustomPrompt="1"/>
          </p:nvPr>
        </p:nvSpPr>
        <p:spPr>
          <a:xfrm>
            <a:off x="923544"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a:p>
            <a:pPr lvl="1"/>
            <a:r>
              <a:rPr lang="en-US" dirty="0"/>
              <a:t>2nd Level</a:t>
            </a:r>
          </a:p>
        </p:txBody>
      </p:sp>
      <p:sp>
        <p:nvSpPr>
          <p:cNvPr id="84" name="Text Placeholder 2">
            <a:extLst>
              <a:ext uri="{FF2B5EF4-FFF2-40B4-BE49-F238E27FC236}">
                <a16:creationId xmlns:a16="http://schemas.microsoft.com/office/drawing/2014/main" id="{1F2E038D-0A2C-4680-8D9D-726E5C05BE86}"/>
              </a:ext>
            </a:extLst>
          </p:cNvPr>
          <p:cNvSpPr>
            <a:spLocks noGrp="1"/>
          </p:cNvSpPr>
          <p:nvPr>
            <p:ph type="body" idx="70" hasCustomPrompt="1"/>
          </p:nvPr>
        </p:nvSpPr>
        <p:spPr>
          <a:xfrm>
            <a:off x="3616961"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a:p>
            <a:pPr lvl="1"/>
            <a:r>
              <a:rPr lang="en-US" dirty="0"/>
              <a:t>2nd Level</a:t>
            </a:r>
          </a:p>
        </p:txBody>
      </p:sp>
      <p:sp>
        <p:nvSpPr>
          <p:cNvPr id="85" name="Text Placeholder 2">
            <a:extLst>
              <a:ext uri="{FF2B5EF4-FFF2-40B4-BE49-F238E27FC236}">
                <a16:creationId xmlns:a16="http://schemas.microsoft.com/office/drawing/2014/main" id="{9B1980DF-5053-4203-8B5B-5737CD63BD55}"/>
              </a:ext>
            </a:extLst>
          </p:cNvPr>
          <p:cNvSpPr>
            <a:spLocks noGrp="1"/>
          </p:cNvSpPr>
          <p:nvPr>
            <p:ph type="body" idx="71" hasCustomPrompt="1"/>
          </p:nvPr>
        </p:nvSpPr>
        <p:spPr>
          <a:xfrm>
            <a:off x="6310378"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a:p>
            <a:pPr lvl="1"/>
            <a:r>
              <a:rPr lang="en-US" dirty="0"/>
              <a:t>2nd Level</a:t>
            </a:r>
          </a:p>
        </p:txBody>
      </p:sp>
      <p:sp>
        <p:nvSpPr>
          <p:cNvPr id="86" name="Text Placeholder 2">
            <a:extLst>
              <a:ext uri="{FF2B5EF4-FFF2-40B4-BE49-F238E27FC236}">
                <a16:creationId xmlns:a16="http://schemas.microsoft.com/office/drawing/2014/main" id="{2F7EE1AD-0E39-4A58-A346-4AEFFBD85AF8}"/>
              </a:ext>
            </a:extLst>
          </p:cNvPr>
          <p:cNvSpPr>
            <a:spLocks noGrp="1"/>
          </p:cNvSpPr>
          <p:nvPr>
            <p:ph type="body" idx="72" hasCustomPrompt="1"/>
          </p:nvPr>
        </p:nvSpPr>
        <p:spPr>
          <a:xfrm>
            <a:off x="9003795" y="4520938"/>
            <a:ext cx="2267712" cy="1655824"/>
          </a:xfrm>
          <a:solidFill>
            <a:schemeClr val="bg1"/>
          </a:solidFill>
        </p:spPr>
        <p:txBody>
          <a:bodyPr lIns="137160" tIns="822960" rIns="182880" anchor="t"/>
          <a:lstStyle>
            <a:lvl1pPr marL="0" indent="0">
              <a:buFont typeface="Arial" panose="020B0604020202020204" pitchFamily="34" charset="0"/>
              <a:buChar char="​"/>
              <a:defRPr sz="1000">
                <a:solidFill>
                  <a:schemeClr val="tx1"/>
                </a:solidFill>
              </a:defRPr>
            </a:lvl1pPr>
            <a:lvl2pPr marL="0" indent="0">
              <a:buFont typeface="Arial" panose="020B0604020202020204" pitchFamily="34" charset="0"/>
              <a:buChar char="​"/>
              <a:defRPr sz="1400">
                <a:solidFill>
                  <a:schemeClr val="accent2"/>
                </a:solidFill>
              </a:defRPr>
            </a:lvl2pPr>
            <a:lvl3pPr marL="0" indent="0">
              <a:buNone/>
              <a:defRPr sz="1400">
                <a:solidFill>
                  <a:schemeClr val="accent2"/>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a:p>
            <a:pPr lvl="1"/>
            <a:r>
              <a:rPr lang="en-US" dirty="0"/>
              <a:t>2nd Level</a:t>
            </a:r>
          </a:p>
        </p:txBody>
      </p:sp>
      <p:sp>
        <p:nvSpPr>
          <p:cNvPr id="87" name="Text Placeholder 13">
            <a:extLst>
              <a:ext uri="{FF2B5EF4-FFF2-40B4-BE49-F238E27FC236}">
                <a16:creationId xmlns:a16="http://schemas.microsoft.com/office/drawing/2014/main" id="{8B81D3BE-9D02-4BAB-A156-0B989A137998}"/>
              </a:ext>
              <a:ext uri="{C183D7F6-B498-43B3-948B-1728B52AA6E4}">
                <adec:decorative xmlns:adec="http://schemas.microsoft.com/office/drawing/2017/decorative" val="1"/>
              </a:ext>
            </a:extLst>
          </p:cNvPr>
          <p:cNvSpPr>
            <a:spLocks noGrp="1"/>
          </p:cNvSpPr>
          <p:nvPr>
            <p:ph type="body" sz="quarter" idx="73" hasCustomPrompt="1"/>
          </p:nvPr>
        </p:nvSpPr>
        <p:spPr>
          <a:xfrm>
            <a:off x="923544" y="4520938"/>
            <a:ext cx="685480"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sp>
        <p:nvSpPr>
          <p:cNvPr id="88" name="Text Placeholder 13">
            <a:extLst>
              <a:ext uri="{FF2B5EF4-FFF2-40B4-BE49-F238E27FC236}">
                <a16:creationId xmlns:a16="http://schemas.microsoft.com/office/drawing/2014/main" id="{CEBFC946-0D2E-496E-BF6F-B828BF2A718F}"/>
              </a:ext>
              <a:ext uri="{C183D7F6-B498-43B3-948B-1728B52AA6E4}">
                <adec:decorative xmlns:adec="http://schemas.microsoft.com/office/drawing/2017/decorative" val="1"/>
              </a:ext>
            </a:extLst>
          </p:cNvPr>
          <p:cNvSpPr>
            <a:spLocks noGrp="1"/>
          </p:cNvSpPr>
          <p:nvPr>
            <p:ph type="body" sz="quarter" idx="74" hasCustomPrompt="1"/>
          </p:nvPr>
        </p:nvSpPr>
        <p:spPr>
          <a:xfrm>
            <a:off x="3616961" y="4520938"/>
            <a:ext cx="679461"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sp>
        <p:nvSpPr>
          <p:cNvPr id="89" name="Text Placeholder 13">
            <a:extLst>
              <a:ext uri="{FF2B5EF4-FFF2-40B4-BE49-F238E27FC236}">
                <a16:creationId xmlns:a16="http://schemas.microsoft.com/office/drawing/2014/main" id="{485E4755-C4C9-4416-B1E0-1127E4B3E666}"/>
              </a:ext>
              <a:ext uri="{C183D7F6-B498-43B3-948B-1728B52AA6E4}">
                <adec:decorative xmlns:adec="http://schemas.microsoft.com/office/drawing/2017/decorative" val="1"/>
              </a:ext>
            </a:extLst>
          </p:cNvPr>
          <p:cNvSpPr>
            <a:spLocks noGrp="1"/>
          </p:cNvSpPr>
          <p:nvPr>
            <p:ph type="body" sz="quarter" idx="75" hasCustomPrompt="1"/>
          </p:nvPr>
        </p:nvSpPr>
        <p:spPr>
          <a:xfrm>
            <a:off x="6310378" y="4520938"/>
            <a:ext cx="669933"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sp>
        <p:nvSpPr>
          <p:cNvPr id="90" name="Text Placeholder 13">
            <a:extLst>
              <a:ext uri="{FF2B5EF4-FFF2-40B4-BE49-F238E27FC236}">
                <a16:creationId xmlns:a16="http://schemas.microsoft.com/office/drawing/2014/main" id="{C4397BED-BD6D-494C-90E3-3593F8A737B0}"/>
              </a:ext>
              <a:ext uri="{C183D7F6-B498-43B3-948B-1728B52AA6E4}">
                <adec:decorative xmlns:adec="http://schemas.microsoft.com/office/drawing/2017/decorative" val="1"/>
              </a:ext>
            </a:extLst>
          </p:cNvPr>
          <p:cNvSpPr>
            <a:spLocks noGrp="1"/>
          </p:cNvSpPr>
          <p:nvPr>
            <p:ph type="body" sz="quarter" idx="76" hasCustomPrompt="1"/>
          </p:nvPr>
        </p:nvSpPr>
        <p:spPr>
          <a:xfrm>
            <a:off x="9003795" y="4520938"/>
            <a:ext cx="660405" cy="685800"/>
          </a:xfrm>
          <a:solidFill>
            <a:schemeClr val="tx1"/>
          </a:solidFill>
        </p:spPr>
        <p:txBody>
          <a:bodyPr wrap="none" lIns="0" rIns="0" anchor="ctr"/>
          <a:lstStyle>
            <a:lvl1pPr algn="ctr">
              <a:defRPr sz="2800" b="0" i="0">
                <a:solidFill>
                  <a:schemeClr val="bg1"/>
                </a:solidFill>
                <a:latin typeface="Montserrat ExtraBold" pitchFamily="2" charset="77"/>
              </a:defRPr>
            </a:lvl1pPr>
          </a:lstStyle>
          <a:p>
            <a:pPr lvl="0"/>
            <a:r>
              <a:rPr lang="en-US" dirty="0"/>
              <a:t>#</a:t>
            </a:r>
          </a:p>
        </p:txBody>
      </p:sp>
      <p:cxnSp>
        <p:nvCxnSpPr>
          <p:cNvPr id="4" name="Straight Connector 3">
            <a:extLst>
              <a:ext uri="{FF2B5EF4-FFF2-40B4-BE49-F238E27FC236}">
                <a16:creationId xmlns:a16="http://schemas.microsoft.com/office/drawing/2014/main" id="{0DC77D1D-CB2C-104A-84C2-04EBADBC76CC}"/>
              </a:ext>
            </a:extLst>
          </p:cNvPr>
          <p:cNvCxnSpPr/>
          <p:nvPr userDrawn="1"/>
        </p:nvCxnSpPr>
        <p:spPr>
          <a:xfrm>
            <a:off x="923543" y="1648538"/>
            <a:ext cx="10347964" cy="0"/>
          </a:xfrm>
          <a:prstGeom prst="line">
            <a:avLst/>
          </a:prstGeom>
          <a:ln w="2222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5379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319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030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501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878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312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610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15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23498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730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7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792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31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537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518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533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727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209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08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53" name="Picture 52">
            <a:extLst>
              <a:ext uri="{FF2B5EF4-FFF2-40B4-BE49-F238E27FC236}">
                <a16:creationId xmlns:a16="http://schemas.microsoft.com/office/drawing/2014/main" id="{FC1DA787-0E72-4002-921D-E78F824CC3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2623822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468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687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5913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96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BE10-5A8F-5044-434F-7434A0356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243B5-B498-1E60-5D02-983D13E8289B}"/>
              </a:ext>
            </a:extLst>
          </p:cNvPr>
          <p:cNvSpPr>
            <a:spLocks noGrp="1"/>
          </p:cNvSpPr>
          <p:nvPr>
            <p:ph type="dt" sz="half" idx="10"/>
          </p:nvPr>
        </p:nvSpPr>
        <p:spPr/>
        <p:txBody>
          <a:bodyPr/>
          <a:lstStyle/>
          <a:p>
            <a:fld id="{8BEEBAAA-29B5-4AF5-BC5F-7E580C29002D}" type="datetimeFigureOut">
              <a:rPr lang="en-US" smtClean="0"/>
              <a:pPr/>
              <a:t>4/8/2024</a:t>
            </a:fld>
            <a:endParaRPr lang="en-US" dirty="0"/>
          </a:p>
        </p:txBody>
      </p:sp>
      <p:sp>
        <p:nvSpPr>
          <p:cNvPr id="4" name="Footer Placeholder 3">
            <a:extLst>
              <a:ext uri="{FF2B5EF4-FFF2-40B4-BE49-F238E27FC236}">
                <a16:creationId xmlns:a16="http://schemas.microsoft.com/office/drawing/2014/main" id="{7DBD33E4-41B8-74EC-F9A4-3E1DCC0E750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2A375B-2E8B-0F31-9DE4-A5F0682ADFB7}"/>
              </a:ext>
            </a:extLst>
          </p:cNvPr>
          <p:cNvSpPr>
            <a:spLocks noGrp="1"/>
          </p:cNvSpPr>
          <p:nvPr>
            <p:ph type="sldNum" sz="quarter" idx="12"/>
          </p:nvPr>
        </p:nvSpPr>
        <p:spPr/>
        <p:txBody>
          <a:bodyPr/>
          <a:lstStyle/>
          <a:p>
            <a:fld id="{9860EDB8-5305-433F-BE41-D7A86D811DB3}" type="slidenum">
              <a:rPr lang="en-US" smtClean="0"/>
              <a:pPr/>
              <a:t>‹#›</a:t>
            </a:fld>
            <a:endParaRPr lang="en-US" dirty="0"/>
          </a:p>
        </p:txBody>
      </p:sp>
      <p:sp>
        <p:nvSpPr>
          <p:cNvPr id="7" name="Content Placeholder 6">
            <a:extLst>
              <a:ext uri="{FF2B5EF4-FFF2-40B4-BE49-F238E27FC236}">
                <a16:creationId xmlns:a16="http://schemas.microsoft.com/office/drawing/2014/main" id="{CB40353B-463E-6D13-F92E-564948AFA386}"/>
              </a:ext>
            </a:extLst>
          </p:cNvPr>
          <p:cNvSpPr>
            <a:spLocks noGrp="1"/>
          </p:cNvSpPr>
          <p:nvPr>
            <p:ph sz="quarter" idx="13"/>
          </p:nvPr>
        </p:nvSpPr>
        <p:spPr>
          <a:xfrm>
            <a:off x="444500" y="1463040"/>
            <a:ext cx="11210543" cy="4601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8640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B79A-0D99-8F41-80BC-E421EBF0CC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C4D4CA-ABEB-C847-B157-3759AE45B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9717E7-1EFF-F24F-ABDA-C5F50F657CEA}"/>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5" name="Footer Placeholder 4">
            <a:extLst>
              <a:ext uri="{FF2B5EF4-FFF2-40B4-BE49-F238E27FC236}">
                <a16:creationId xmlns:a16="http://schemas.microsoft.com/office/drawing/2014/main" id="{2FE3FA9E-64D5-904B-A787-20435D811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75AFA-ADAC-E94B-8855-639A61769B21}"/>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428587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E82D-922C-0D4E-A90E-B415C1DF4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6D8B2-7016-6747-B702-78D4B8F88BC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B1F1-C13E-2B49-9F73-E195F31C215B}"/>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5" name="Footer Placeholder 4">
            <a:extLst>
              <a:ext uri="{FF2B5EF4-FFF2-40B4-BE49-F238E27FC236}">
                <a16:creationId xmlns:a16="http://schemas.microsoft.com/office/drawing/2014/main" id="{2D7BD8CE-EB2C-4149-B213-EB0EA7379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B5006-5430-CE47-9492-CD132A97A1DB}"/>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2999016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57FCF-33A4-3249-9A05-A8022FDAC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937B69-7091-3245-A4B0-5CDA99049D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194AC7-E3A2-EA4C-A885-51652DBD7F51}"/>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5" name="Footer Placeholder 4">
            <a:extLst>
              <a:ext uri="{FF2B5EF4-FFF2-40B4-BE49-F238E27FC236}">
                <a16:creationId xmlns:a16="http://schemas.microsoft.com/office/drawing/2014/main" id="{07020014-9FBD-EB4A-AADE-90FCA6981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9A898-A860-FE41-83DB-F29195E1582D}"/>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2820309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5EE-1824-D94F-8570-34CFC68C8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D2B97C-ECB9-8146-8060-232CD61AF2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72BC1A-C73D-3D4D-A308-97DC9775D5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F85114-4072-0742-8EB7-5F279A1D9B85}"/>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6" name="Footer Placeholder 5">
            <a:extLst>
              <a:ext uri="{FF2B5EF4-FFF2-40B4-BE49-F238E27FC236}">
                <a16:creationId xmlns:a16="http://schemas.microsoft.com/office/drawing/2014/main" id="{0FBE4AAB-B4AA-D04B-B2C8-B626E90FC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679F7-0940-7640-8AE0-34EB62E9DD47}"/>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35405905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276F-C443-7343-966A-FBF007E7E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A03549-25C7-F543-B6A5-06E49018BE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01A420-AA7F-5E4D-AE8D-7B75DC05B4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2BD465-5B93-E442-9C17-01A6049A17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4E608E-168F-5F4B-B850-487BC8A273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F59AC4-63CA-304A-A0AC-C1B5806B22DE}"/>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8" name="Footer Placeholder 7">
            <a:extLst>
              <a:ext uri="{FF2B5EF4-FFF2-40B4-BE49-F238E27FC236}">
                <a16:creationId xmlns:a16="http://schemas.microsoft.com/office/drawing/2014/main" id="{DF8CDBC4-7022-454B-96D6-F487DD3800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734ED9-C8F5-ED49-8E56-D38F1F3EFE00}"/>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45742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5FC3-6591-1C42-8E9F-5F439029BF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38589F-314E-6F40-BD15-EC6184A8265E}"/>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4" name="Footer Placeholder 3">
            <a:extLst>
              <a:ext uri="{FF2B5EF4-FFF2-40B4-BE49-F238E27FC236}">
                <a16:creationId xmlns:a16="http://schemas.microsoft.com/office/drawing/2014/main" id="{A62A34FD-C45A-064C-B319-3BAF13FE0A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A61B3-8ABF-A04B-B8B3-D2DCA8B91DB9}"/>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3975195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BC9BB-C207-3642-BAF9-C54FC491D9F6}"/>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3" name="Footer Placeholder 2">
            <a:extLst>
              <a:ext uri="{FF2B5EF4-FFF2-40B4-BE49-F238E27FC236}">
                <a16:creationId xmlns:a16="http://schemas.microsoft.com/office/drawing/2014/main" id="{EC294A67-2477-C64B-BA6C-346EDD04FA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595DBB-C343-B446-BD88-76DE322F89C0}"/>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3237952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1852C-1C0F-F44B-8499-6FC22ED85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293270-27EF-EA4C-94C9-3B685DB15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9D70EF-871A-BF4F-B8F8-FCCEBD9D3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0CCE9-3D32-0E4D-AAC3-A08C9E9141DA}"/>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6" name="Footer Placeholder 5">
            <a:extLst>
              <a:ext uri="{FF2B5EF4-FFF2-40B4-BE49-F238E27FC236}">
                <a16:creationId xmlns:a16="http://schemas.microsoft.com/office/drawing/2014/main" id="{2DB318EE-0D75-FE4D-8962-9F8236DF2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B4847-0C32-5345-BF96-C63C48BD3E7B}"/>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20295641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869B-8838-4947-BEF2-0563EAF84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5863BB-B009-6543-B320-D98317978B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003801-C611-3249-9E1F-28884392C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C527A6-D590-6046-8454-B159009FA877}"/>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6" name="Footer Placeholder 5">
            <a:extLst>
              <a:ext uri="{FF2B5EF4-FFF2-40B4-BE49-F238E27FC236}">
                <a16:creationId xmlns:a16="http://schemas.microsoft.com/office/drawing/2014/main" id="{D918F735-4F7C-0348-A48C-D499B80B86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BB7512-831B-214B-9A32-D7DDAF48BFD2}"/>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1481106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A698-1F24-E74C-AD25-2CAE64CA3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696E7D-CC14-E745-BEC5-F07D722B7E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139A4-B045-8149-B1AE-B2090168295F}"/>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5" name="Footer Placeholder 4">
            <a:extLst>
              <a:ext uri="{FF2B5EF4-FFF2-40B4-BE49-F238E27FC236}">
                <a16:creationId xmlns:a16="http://schemas.microsoft.com/office/drawing/2014/main" id="{494DAF59-0016-E944-A0E5-0811E14D9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A38FC-061E-9A4B-B371-5755FB4ACA99}"/>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12995063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FFABC-4F64-094C-9B24-BE5D2D7873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1322-E546-B24E-96FD-AA2CE48424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E0028-E58D-8248-9904-C555F81F8AC4}"/>
              </a:ext>
            </a:extLst>
          </p:cNvPr>
          <p:cNvSpPr>
            <a:spLocks noGrp="1"/>
          </p:cNvSpPr>
          <p:nvPr>
            <p:ph type="dt" sz="half" idx="10"/>
          </p:nvPr>
        </p:nvSpPr>
        <p:spPr/>
        <p:txBody>
          <a:bodyPr/>
          <a:lstStyle/>
          <a:p>
            <a:fld id="{07998E48-EF99-644D-8E4F-60543AC534BA}" type="datetimeFigureOut">
              <a:rPr lang="en-US" smtClean="0"/>
              <a:pPr/>
              <a:t>4/8/2024</a:t>
            </a:fld>
            <a:endParaRPr lang="en-US"/>
          </a:p>
        </p:txBody>
      </p:sp>
      <p:sp>
        <p:nvSpPr>
          <p:cNvPr id="5" name="Footer Placeholder 4">
            <a:extLst>
              <a:ext uri="{FF2B5EF4-FFF2-40B4-BE49-F238E27FC236}">
                <a16:creationId xmlns:a16="http://schemas.microsoft.com/office/drawing/2014/main" id="{B43E5492-99ED-004D-ADC3-BFAED2CD1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06A7C-5F67-B440-82E7-4896CA681EDD}"/>
              </a:ext>
            </a:extLst>
          </p:cNvPr>
          <p:cNvSpPr>
            <a:spLocks noGrp="1"/>
          </p:cNvSpPr>
          <p:nvPr>
            <p:ph type="sldNum" sz="quarter" idx="12"/>
          </p:nvPr>
        </p:nvSpPr>
        <p:spPr/>
        <p:txBody>
          <a:bodyPr/>
          <a:lstStyle/>
          <a:p>
            <a:fld id="{F4BD7E09-F81D-044F-8007-06B81BF9F125}" type="slidenum">
              <a:rPr lang="en-US" smtClean="0"/>
              <a:pPr/>
              <a:t>‹#›</a:t>
            </a:fld>
            <a:endParaRPr lang="en-US"/>
          </a:p>
        </p:txBody>
      </p:sp>
    </p:spTree>
    <p:extLst>
      <p:ext uri="{BB962C8B-B14F-4D97-AF65-F5344CB8AC3E}">
        <p14:creationId xmlns:p14="http://schemas.microsoft.com/office/powerpoint/2010/main" val="1719461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526774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39399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645992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40537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2.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5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B4E5B-471E-5F4A-9866-657627714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FA3D34-AFFE-664F-9F86-645866231D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5AF96-687C-DE4F-B0C8-B77709687C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998E48-EF99-644D-8E4F-60543AC534BA}" type="datetimeFigureOut">
              <a:rPr lang="en-US" smtClean="0"/>
              <a:pPr/>
              <a:t>4/8/2024</a:t>
            </a:fld>
            <a:endParaRPr lang="en-US"/>
          </a:p>
        </p:txBody>
      </p:sp>
      <p:sp>
        <p:nvSpPr>
          <p:cNvPr id="5" name="Footer Placeholder 4">
            <a:extLst>
              <a:ext uri="{FF2B5EF4-FFF2-40B4-BE49-F238E27FC236}">
                <a16:creationId xmlns:a16="http://schemas.microsoft.com/office/drawing/2014/main" id="{CD03A309-9E38-1145-B31C-6666053FB6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76F61A-AB08-294C-8BFE-B64B30600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D7E09-F81D-044F-8007-06B81BF9F125}" type="slidenum">
              <a:rPr lang="en-US" smtClean="0"/>
              <a:pPr/>
              <a:t>‹#›</a:t>
            </a:fld>
            <a:endParaRPr lang="en-US"/>
          </a:p>
        </p:txBody>
      </p:sp>
    </p:spTree>
    <p:extLst>
      <p:ext uri="{BB962C8B-B14F-4D97-AF65-F5344CB8AC3E}">
        <p14:creationId xmlns:p14="http://schemas.microsoft.com/office/powerpoint/2010/main" val="383564815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6.xml"/><Relationship Id="rId1" Type="http://schemas.openxmlformats.org/officeDocument/2006/relationships/video" Target="https://www.youtube.com/embed/2j7Jrqb1rsw?feature=oembe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opengovpioneers.miraheze.org/wiki/Scotland_OGP_ActionPlan_201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bclaws.gov.bc.ca/civix/document/id/complete/statreg/96398_02" TargetMode="Externa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hyperlink" Target="https://www.bclaws.gov.bc.ca/civix/document/id/complete/statreg/96398_03" TargetMode="Externa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hyperlink" Target="https://www.pickpik.com/thanks-appreciation-gratitude-font-appreciate-message-136677" TargetMode="External"/><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en/no-phone-no-cell-phone-phone-sign-2533390/" TargetMode="External"/><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hyperlink" Target="https://canadagazette.gc.ca/rp-pr/p1/2022/2022-12-17/html/reg1-eng.html" TargetMode="Externa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26.xml"/><Relationship Id="rId6"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jpeg"/><Relationship Id="rId4" Type="http://schemas.microsoft.com/office/2007/relationships/hdphoto" Target="../media/hdphoto2.wdp"/><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3" Type="http://schemas.openxmlformats.org/officeDocument/2006/relationships/hyperlink" Target="http://www.flickr.com/photos/peter-trimming/5145836756/" TargetMode="External"/><Relationship Id="rId2" Type="http://schemas.openxmlformats.org/officeDocument/2006/relationships/image" Target="../media/image31.jpg"/><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hyperlink" Target="https://www.publicdomainpictures.net/en/view-image.php?image=290460&amp;picture=questions-amp-answers" TargetMode="External"/><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hyperlink" Target="https://opengovpioneers.miraheze.org/wiki/Scotland_OGP_ActionPlan_2018" TargetMode="External"/><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opengovpioneers.miraheze.org/wiki/Scotland_OGP_ActionPlan_201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9B673-061B-FBFF-F951-85C9B83C83D6}"/>
              </a:ext>
            </a:extLst>
          </p:cNvPr>
          <p:cNvSpPr>
            <a:spLocks noGrp="1"/>
          </p:cNvSpPr>
          <p:nvPr>
            <p:ph type="sldNum" sz="quarter" idx="12"/>
          </p:nvPr>
        </p:nvSpPr>
        <p:spPr/>
        <p:txBody>
          <a:bodyPr/>
          <a:lstStyle/>
          <a:p>
            <a:fld id="{C4B9DB61-3BE5-4D19-B8D6-5E6207B45EC1}" type="slidenum">
              <a:rPr lang="en-CA" smtClean="0"/>
              <a:pPr/>
              <a:t>1</a:t>
            </a:fld>
            <a:endParaRPr lang="en-CA"/>
          </a:p>
        </p:txBody>
      </p:sp>
      <p:pic>
        <p:nvPicPr>
          <p:cNvPr id="3" name="Online Media 2" title="BCTownHalls2024 promo">
            <a:hlinkClick r:id="" action="ppaction://media"/>
            <a:extLst>
              <a:ext uri="{FF2B5EF4-FFF2-40B4-BE49-F238E27FC236}">
                <a16:creationId xmlns:a16="http://schemas.microsoft.com/office/drawing/2014/main" id="{1205D3DA-6C58-7BF8-22B2-45FC1831B773}"/>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613438316"/>
      </p:ext>
    </p:extLst>
  </p:cSld>
  <p:clrMapOvr>
    <a:masterClrMapping/>
  </p:clrMapOvr>
  <mc:AlternateContent xmlns:mc="http://schemas.openxmlformats.org/markup-compatibility/2006" xmlns:p14="http://schemas.microsoft.com/office/powerpoint/2010/main">
    <mc:Choice Requires="p14">
      <p:transition spd="slow" p14:dur="2000" advClick="0" advTm="187000"/>
    </mc:Choice>
    <mc:Fallback xmlns="">
      <p:transition spd="slow" advClick="0" advTm="18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521457" y="3792275"/>
            <a:ext cx="3863221" cy="720000"/>
          </a:xfrm>
        </p:spPr>
        <p:txBody>
          <a:bodyPr/>
          <a:lstStyle/>
          <a:p>
            <a:r>
              <a:rPr lang="en-US" dirty="0"/>
              <a:t>Tonight’s Topics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fld id="{B67B645E-C5E5-4727-B977-D372A0AA71D9}" type="slidenum">
              <a:rPr lang="en-US" smtClean="0"/>
              <a:pPr/>
              <a:t>10</a:t>
            </a:fld>
            <a:endParaRPr lang="en-US" dirty="0"/>
          </a:p>
        </p:txBody>
      </p:sp>
      <p:pic>
        <p:nvPicPr>
          <p:cNvPr id="11" name="Picture Placeholder 10" descr="A blue magnifying glass with white text&#10;&#10;Description automatically generated">
            <a:extLst>
              <a:ext uri="{FF2B5EF4-FFF2-40B4-BE49-F238E27FC236}">
                <a16:creationId xmlns:a16="http://schemas.microsoft.com/office/drawing/2014/main" id="{EC883DCF-A203-B02D-6C96-09F2A801B046}"/>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138" r="1138"/>
          <a:stretch>
            <a:fillRect/>
          </a:stretch>
        </p:blipFill>
        <p:spPr>
          <a:xfrm>
            <a:off x="5732209" y="-120602"/>
            <a:ext cx="3475177" cy="3555252"/>
          </a:xfrm>
        </p:spPr>
      </p:pic>
      <p:sp>
        <p:nvSpPr>
          <p:cNvPr id="9" name="Rectangle 8">
            <a:extLst>
              <a:ext uri="{FF2B5EF4-FFF2-40B4-BE49-F238E27FC236}">
                <a16:creationId xmlns:a16="http://schemas.microsoft.com/office/drawing/2014/main" id="{968BA53D-BD44-4F4E-A2CA-A12FCFA1DE0C}"/>
              </a:ext>
            </a:extLst>
          </p:cNvPr>
          <p:cNvSpPr/>
          <p:nvPr/>
        </p:nvSpPr>
        <p:spPr>
          <a:xfrm>
            <a:off x="2186301" y="2490107"/>
            <a:ext cx="1579278" cy="769441"/>
          </a:xfrm>
          <a:prstGeom prst="rect">
            <a:avLst/>
          </a:prstGeom>
          <a:noFill/>
        </p:spPr>
        <p:txBody>
          <a:bodyPr wrap="none" lIns="91440" tIns="45720" rIns="91440" bIns="45720">
            <a:spAutoFit/>
          </a:bodyPr>
          <a:lstStyle/>
          <a:p>
            <a:pPr algn="ctr"/>
            <a:r>
              <a:rPr lang="en-US" sz="4400" u="sng" dirty="0">
                <a:ln w="0"/>
                <a:effectLst>
                  <a:outerShdw blurRad="38100" dist="25400" dir="5400000" algn="ctr" rotWithShape="0">
                    <a:srgbClr val="6E747A">
                      <a:alpha val="43000"/>
                    </a:srgbClr>
                  </a:outerShdw>
                </a:effectLst>
              </a:rPr>
              <a:t>Bill 31</a:t>
            </a:r>
          </a:p>
        </p:txBody>
      </p:sp>
      <p:sp>
        <p:nvSpPr>
          <p:cNvPr id="10" name="Rectangle 9">
            <a:extLst>
              <a:ext uri="{FF2B5EF4-FFF2-40B4-BE49-F238E27FC236}">
                <a16:creationId xmlns:a16="http://schemas.microsoft.com/office/drawing/2014/main" id="{30B1AF7B-2298-3C91-9D06-20F3E9CD5109}"/>
              </a:ext>
            </a:extLst>
          </p:cNvPr>
          <p:cNvSpPr/>
          <p:nvPr/>
        </p:nvSpPr>
        <p:spPr>
          <a:xfrm>
            <a:off x="1190104" y="4461193"/>
            <a:ext cx="3480440" cy="769441"/>
          </a:xfrm>
          <a:prstGeom prst="rect">
            <a:avLst/>
          </a:prstGeom>
          <a:noFill/>
        </p:spPr>
        <p:txBody>
          <a:bodyPr wrap="none" lIns="91440" tIns="45720" rIns="91440" bIns="45720">
            <a:spAutoFit/>
          </a:bodyPr>
          <a:lstStyle/>
          <a:p>
            <a:pPr algn="ctr"/>
            <a:r>
              <a:rPr lang="en-US" sz="4400" u="sng" dirty="0">
                <a:ln w="0"/>
                <a:effectLst>
                  <a:outerShdw blurRad="38100" dist="25400" dir="5400000" algn="ctr" rotWithShape="0">
                    <a:srgbClr val="6E747A">
                      <a:alpha val="43000"/>
                    </a:srgbClr>
                  </a:outerShdw>
                </a:effectLst>
              </a:rPr>
              <a:t>Bills 44, 46, 47</a:t>
            </a:r>
          </a:p>
        </p:txBody>
      </p:sp>
      <p:sp>
        <p:nvSpPr>
          <p:cNvPr id="4" name="TextBox 3">
            <a:extLst>
              <a:ext uri="{FF2B5EF4-FFF2-40B4-BE49-F238E27FC236}">
                <a16:creationId xmlns:a16="http://schemas.microsoft.com/office/drawing/2014/main" id="{95AD000E-3DBF-74BE-08AE-C0EB7CC5D97D}"/>
              </a:ext>
            </a:extLst>
          </p:cNvPr>
          <p:cNvSpPr txBox="1"/>
          <p:nvPr/>
        </p:nvSpPr>
        <p:spPr>
          <a:xfrm>
            <a:off x="963254" y="772105"/>
            <a:ext cx="4042720" cy="1569660"/>
          </a:xfrm>
          <a:prstGeom prst="rect">
            <a:avLst/>
          </a:prstGeom>
          <a:noFill/>
        </p:spPr>
        <p:txBody>
          <a:bodyPr wrap="square">
            <a:spAutoFit/>
          </a:bodyPr>
          <a:lstStyle/>
          <a:p>
            <a:pPr algn="ctr"/>
            <a:r>
              <a:rPr lang="en-US" sz="3200" b="1" dirty="0">
                <a:solidFill>
                  <a:schemeClr val="accent6"/>
                </a:solidFill>
              </a:rPr>
              <a:t>Health  Professions </a:t>
            </a:r>
          </a:p>
          <a:p>
            <a:pPr algn="ctr"/>
            <a:r>
              <a:rPr lang="en-US" sz="3200" b="1" dirty="0">
                <a:solidFill>
                  <a:schemeClr val="accent6"/>
                </a:solidFill>
              </a:rPr>
              <a:t>and  </a:t>
            </a:r>
          </a:p>
          <a:p>
            <a:pPr algn="ctr"/>
            <a:r>
              <a:rPr lang="en-US" sz="3200" b="1" dirty="0">
                <a:solidFill>
                  <a:schemeClr val="accent6"/>
                </a:solidFill>
              </a:rPr>
              <a:t>Occupations  Act </a:t>
            </a:r>
            <a:endParaRPr lang="en-CA" sz="3200" b="1" dirty="0">
              <a:solidFill>
                <a:schemeClr val="accent6"/>
              </a:solidFill>
            </a:endParaRPr>
          </a:p>
        </p:txBody>
      </p:sp>
      <p:sp>
        <p:nvSpPr>
          <p:cNvPr id="5" name="Rectangle 4">
            <a:extLst>
              <a:ext uri="{FF2B5EF4-FFF2-40B4-BE49-F238E27FC236}">
                <a16:creationId xmlns:a16="http://schemas.microsoft.com/office/drawing/2014/main" id="{83CE3F21-55A6-9896-10A2-6C394FEC99BB}"/>
              </a:ext>
            </a:extLst>
          </p:cNvPr>
          <p:cNvSpPr/>
          <p:nvPr/>
        </p:nvSpPr>
        <p:spPr>
          <a:xfrm>
            <a:off x="1303017" y="96923"/>
            <a:ext cx="3345852" cy="769441"/>
          </a:xfrm>
          <a:prstGeom prst="rect">
            <a:avLst/>
          </a:prstGeom>
          <a:noFill/>
        </p:spPr>
        <p:txBody>
          <a:bodyPr wrap="none" lIns="91440" tIns="45720" rIns="91440" bIns="45720">
            <a:spAutoFit/>
          </a:bodyPr>
          <a:lstStyle/>
          <a:p>
            <a:pPr algn="ctr"/>
            <a:r>
              <a:rPr lang="en-US" sz="4400" u="sng" dirty="0">
                <a:ln w="0"/>
                <a:effectLst>
                  <a:outerShdw blurRad="38100" dist="25400" dir="5400000" algn="ctr" rotWithShape="0">
                    <a:srgbClr val="6E747A">
                      <a:alpha val="43000"/>
                    </a:srgbClr>
                  </a:outerShdw>
                </a:effectLst>
              </a:rPr>
              <a:t>Bill 36 - HPOA</a:t>
            </a:r>
          </a:p>
        </p:txBody>
      </p:sp>
      <p:sp>
        <p:nvSpPr>
          <p:cNvPr id="6" name="TextBox 5">
            <a:extLst>
              <a:ext uri="{FF2B5EF4-FFF2-40B4-BE49-F238E27FC236}">
                <a16:creationId xmlns:a16="http://schemas.microsoft.com/office/drawing/2014/main" id="{6746C171-C052-D701-E2D6-A2DF1674BA0D}"/>
              </a:ext>
            </a:extLst>
          </p:cNvPr>
          <p:cNvSpPr txBox="1"/>
          <p:nvPr/>
        </p:nvSpPr>
        <p:spPr>
          <a:xfrm>
            <a:off x="976738" y="3162405"/>
            <a:ext cx="4042720" cy="1077218"/>
          </a:xfrm>
          <a:prstGeom prst="rect">
            <a:avLst/>
          </a:prstGeom>
          <a:noFill/>
        </p:spPr>
        <p:txBody>
          <a:bodyPr wrap="square">
            <a:spAutoFit/>
          </a:bodyPr>
          <a:lstStyle/>
          <a:p>
            <a:pPr algn="ctr"/>
            <a:r>
              <a:rPr lang="en-US" sz="3200" b="1" dirty="0">
                <a:solidFill>
                  <a:schemeClr val="accent6"/>
                </a:solidFill>
              </a:rPr>
              <a:t>Emergency &amp; Disaster</a:t>
            </a:r>
          </a:p>
          <a:p>
            <a:pPr algn="ctr"/>
            <a:r>
              <a:rPr lang="en-US" sz="3200" b="1" dirty="0">
                <a:solidFill>
                  <a:schemeClr val="accent6"/>
                </a:solidFill>
              </a:rPr>
              <a:t>Management Act </a:t>
            </a:r>
            <a:endParaRPr lang="en-CA" sz="3200" b="1" dirty="0">
              <a:solidFill>
                <a:schemeClr val="accent6"/>
              </a:solidFill>
            </a:endParaRPr>
          </a:p>
        </p:txBody>
      </p:sp>
      <p:sp>
        <p:nvSpPr>
          <p:cNvPr id="7" name="TextBox 6">
            <a:extLst>
              <a:ext uri="{FF2B5EF4-FFF2-40B4-BE49-F238E27FC236}">
                <a16:creationId xmlns:a16="http://schemas.microsoft.com/office/drawing/2014/main" id="{DBAF9B30-C6EB-6844-BE4D-6B9B60C1C747}"/>
              </a:ext>
            </a:extLst>
          </p:cNvPr>
          <p:cNvSpPr txBox="1"/>
          <p:nvPr/>
        </p:nvSpPr>
        <p:spPr>
          <a:xfrm>
            <a:off x="842058" y="5452204"/>
            <a:ext cx="4645601" cy="584775"/>
          </a:xfrm>
          <a:prstGeom prst="rect">
            <a:avLst/>
          </a:prstGeom>
          <a:noFill/>
        </p:spPr>
        <p:txBody>
          <a:bodyPr wrap="square">
            <a:spAutoFit/>
          </a:bodyPr>
          <a:lstStyle/>
          <a:p>
            <a:pPr algn="ctr"/>
            <a:r>
              <a:rPr lang="en-US" sz="3200" b="1" dirty="0">
                <a:solidFill>
                  <a:schemeClr val="accent6"/>
                </a:solidFill>
              </a:rPr>
              <a:t>Housing Amendment Acts</a:t>
            </a:r>
            <a:endParaRPr lang="en-CA" sz="3200" b="1" dirty="0">
              <a:solidFill>
                <a:schemeClr val="accent6"/>
              </a:solidFill>
            </a:endParaRPr>
          </a:p>
        </p:txBody>
      </p:sp>
    </p:spTree>
    <p:extLst>
      <p:ext uri="{BB962C8B-B14F-4D97-AF65-F5344CB8AC3E}">
        <p14:creationId xmlns:p14="http://schemas.microsoft.com/office/powerpoint/2010/main" val="2544429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2AC071-0624-430C-AEB0-AD3EBFC1CD1D}"/>
              </a:ext>
            </a:extLst>
          </p:cNvPr>
          <p:cNvSpPr>
            <a:spLocks noGrp="1"/>
          </p:cNvSpPr>
          <p:nvPr>
            <p:ph type="ctrTitle"/>
          </p:nvPr>
        </p:nvSpPr>
        <p:spPr>
          <a:xfrm>
            <a:off x="6625132" y="-548989"/>
            <a:ext cx="4876372" cy="1258052"/>
          </a:xfrm>
        </p:spPr>
        <p:txBody>
          <a:bodyPr/>
          <a:lstStyle/>
          <a:p>
            <a:r>
              <a:rPr lang="en-US" u="sng" dirty="0"/>
              <a:t>Tonight’s Speakers</a:t>
            </a:r>
          </a:p>
        </p:txBody>
      </p:sp>
      <p:sp>
        <p:nvSpPr>
          <p:cNvPr id="5" name="Content Placeholder 4">
            <a:extLst>
              <a:ext uri="{FF2B5EF4-FFF2-40B4-BE49-F238E27FC236}">
                <a16:creationId xmlns:a16="http://schemas.microsoft.com/office/drawing/2014/main" id="{5F606456-BEB8-424C-8C7C-E9B311D7C337}"/>
              </a:ext>
            </a:extLst>
          </p:cNvPr>
          <p:cNvSpPr>
            <a:spLocks noGrp="1"/>
          </p:cNvSpPr>
          <p:nvPr>
            <p:ph idx="1"/>
          </p:nvPr>
        </p:nvSpPr>
        <p:spPr>
          <a:xfrm>
            <a:off x="7500254" y="1978103"/>
            <a:ext cx="4516694" cy="1415429"/>
          </a:xfrm>
        </p:spPr>
        <p:txBody>
          <a:bodyPr/>
          <a:lstStyle/>
          <a:p>
            <a:r>
              <a:rPr lang="en-US" sz="4800" noProof="1"/>
              <a:t>Dr. Anna Kindy </a:t>
            </a:r>
            <a:r>
              <a:rPr lang="en-US" sz="2800" noProof="1"/>
              <a:t>MD</a:t>
            </a:r>
          </a:p>
        </p:txBody>
      </p:sp>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fld id="{B67B645E-C5E5-4727-B977-D372A0AA71D9}" type="slidenum">
              <a:rPr lang="en-US" smtClean="0"/>
              <a:pPr/>
              <a:t>11</a:t>
            </a:fld>
            <a:endParaRPr lang="en-US" dirty="0"/>
          </a:p>
        </p:txBody>
      </p:sp>
      <p:pic>
        <p:nvPicPr>
          <p:cNvPr id="8" name="Picture Placeholder 7" descr="Microphone on blurred dark scene">
            <a:extLst>
              <a:ext uri="{FF2B5EF4-FFF2-40B4-BE49-F238E27FC236}">
                <a16:creationId xmlns:a16="http://schemas.microsoft.com/office/drawing/2014/main" id="{EEC9A263-B34D-7D43-E986-DE17741CA48D}"/>
              </a:ext>
            </a:extLst>
          </p:cNvPr>
          <p:cNvPicPr>
            <a:picLocks noGrp="1" noChangeAspect="1"/>
          </p:cNvPicPr>
          <p:nvPr>
            <p:ph type="pic" sz="quarter" idx="13"/>
          </p:nvPr>
        </p:nvPicPr>
        <p:blipFill>
          <a:blip r:embed="rId3"/>
          <a:srcRect l="5984" r="5984"/>
          <a:stretch>
            <a:fillRect/>
          </a:stretch>
        </p:blipFill>
        <p:spPr>
          <a:xfrm>
            <a:off x="20028" y="947451"/>
            <a:ext cx="5703889" cy="4320000"/>
          </a:xfrm>
        </p:spPr>
      </p:pic>
      <p:sp>
        <p:nvSpPr>
          <p:cNvPr id="4" name="Content Placeholder 4">
            <a:extLst>
              <a:ext uri="{FF2B5EF4-FFF2-40B4-BE49-F238E27FC236}">
                <a16:creationId xmlns:a16="http://schemas.microsoft.com/office/drawing/2014/main" id="{D046098A-8E61-13DA-9FDD-7CF1608A7ECB}"/>
              </a:ext>
            </a:extLst>
          </p:cNvPr>
          <p:cNvSpPr txBox="1">
            <a:spLocks/>
          </p:cNvSpPr>
          <p:nvPr/>
        </p:nvSpPr>
        <p:spPr>
          <a:xfrm>
            <a:off x="6102844" y="3800579"/>
            <a:ext cx="5920948" cy="1415429"/>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noProof="1"/>
              <a:t>Dr. Stephen Malthouse </a:t>
            </a:r>
            <a:r>
              <a:rPr lang="en-US" sz="2800" noProof="1"/>
              <a:t>MD</a:t>
            </a:r>
          </a:p>
        </p:txBody>
      </p:sp>
      <p:sp>
        <p:nvSpPr>
          <p:cNvPr id="7" name="Content Placeholder 4">
            <a:extLst>
              <a:ext uri="{FF2B5EF4-FFF2-40B4-BE49-F238E27FC236}">
                <a16:creationId xmlns:a16="http://schemas.microsoft.com/office/drawing/2014/main" id="{5D6A07CA-AD7A-D486-BC8B-B34A8F26C1CD}"/>
              </a:ext>
            </a:extLst>
          </p:cNvPr>
          <p:cNvSpPr txBox="1">
            <a:spLocks/>
          </p:cNvSpPr>
          <p:nvPr/>
        </p:nvSpPr>
        <p:spPr>
          <a:xfrm>
            <a:off x="5940676" y="2835537"/>
            <a:ext cx="5305705" cy="1415429"/>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noProof="1"/>
              <a:t>Gail Davidson</a:t>
            </a:r>
          </a:p>
        </p:txBody>
      </p:sp>
      <p:sp>
        <p:nvSpPr>
          <p:cNvPr id="9" name="TextBox 8">
            <a:extLst>
              <a:ext uri="{FF2B5EF4-FFF2-40B4-BE49-F238E27FC236}">
                <a16:creationId xmlns:a16="http://schemas.microsoft.com/office/drawing/2014/main" id="{3126FA14-5040-BFD6-1AA0-A11EE7CC4376}"/>
              </a:ext>
            </a:extLst>
          </p:cNvPr>
          <p:cNvSpPr txBox="1"/>
          <p:nvPr/>
        </p:nvSpPr>
        <p:spPr>
          <a:xfrm>
            <a:off x="7957454" y="4648695"/>
            <a:ext cx="4882166" cy="830997"/>
          </a:xfrm>
          <a:prstGeom prst="rect">
            <a:avLst/>
          </a:prstGeom>
          <a:noFill/>
        </p:spPr>
        <p:txBody>
          <a:bodyPr wrap="square">
            <a:spAutoFit/>
          </a:bodyPr>
          <a:lstStyle/>
          <a:p>
            <a:r>
              <a:rPr lang="en-CA"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a:t>
            </a:r>
            <a:r>
              <a:rPr lang="en-CA" sz="4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Rustad</a:t>
            </a:r>
            <a:endParaRPr lang="en-CA" sz="4800" dirty="0">
              <a:solidFill>
                <a:schemeClr val="bg1"/>
              </a:solidFill>
            </a:endParaRPr>
          </a:p>
        </p:txBody>
      </p:sp>
      <p:sp>
        <p:nvSpPr>
          <p:cNvPr id="10" name="Rectangle 9">
            <a:extLst>
              <a:ext uri="{FF2B5EF4-FFF2-40B4-BE49-F238E27FC236}">
                <a16:creationId xmlns:a16="http://schemas.microsoft.com/office/drawing/2014/main" id="{A7429FCC-4327-04B1-96A7-9581FED5A6E9}"/>
              </a:ext>
            </a:extLst>
          </p:cNvPr>
          <p:cNvSpPr/>
          <p:nvPr/>
        </p:nvSpPr>
        <p:spPr>
          <a:xfrm>
            <a:off x="3298393" y="3248312"/>
            <a:ext cx="2016771" cy="1815882"/>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Write </a:t>
            </a:r>
          </a:p>
          <a:p>
            <a:pPr algn="ctr"/>
            <a:r>
              <a:rPr lang="en-US" sz="2800" dirty="0">
                <a:ln w="0"/>
                <a:effectLst>
                  <a:outerShdw blurRad="38100" dist="19050" dir="2700000" algn="tl" rotWithShape="0">
                    <a:schemeClr val="dk1">
                      <a:alpha val="40000"/>
                    </a:schemeClr>
                  </a:outerShdw>
                </a:effectLst>
              </a:rPr>
              <a:t>Questions </a:t>
            </a:r>
          </a:p>
          <a:p>
            <a:pPr algn="ctr"/>
            <a:r>
              <a:rPr lang="en-US" sz="2800" dirty="0">
                <a:ln w="0"/>
                <a:effectLst>
                  <a:outerShdw blurRad="38100" dist="19050" dir="2700000" algn="tl" rotWithShape="0">
                    <a:schemeClr val="dk1">
                      <a:alpha val="40000"/>
                    </a:schemeClr>
                  </a:outerShdw>
                </a:effectLst>
              </a:rPr>
              <a:t>And </a:t>
            </a:r>
          </a:p>
          <a:p>
            <a:pPr algn="ctr"/>
            <a:r>
              <a:rPr lang="en-US" sz="2800" dirty="0">
                <a:ln w="0"/>
                <a:effectLst>
                  <a:outerShdw blurRad="38100" dist="19050" dir="2700000" algn="tl" rotWithShape="0">
                    <a:schemeClr val="dk1">
                      <a:alpha val="40000"/>
                    </a:schemeClr>
                  </a:outerShdw>
                </a:effectLst>
              </a:rPr>
              <a:t>Get Answers</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6" name="Content Placeholder 4">
            <a:extLst>
              <a:ext uri="{FF2B5EF4-FFF2-40B4-BE49-F238E27FC236}">
                <a16:creationId xmlns:a16="http://schemas.microsoft.com/office/drawing/2014/main" id="{93F6CED3-FE35-142F-87F9-176B5716AAE7}"/>
              </a:ext>
            </a:extLst>
          </p:cNvPr>
          <p:cNvSpPr txBox="1">
            <a:spLocks/>
          </p:cNvSpPr>
          <p:nvPr/>
        </p:nvSpPr>
        <p:spPr>
          <a:xfrm>
            <a:off x="6620203" y="1129987"/>
            <a:ext cx="5305705" cy="1415429"/>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noProof="1"/>
              <a:t>Dr. Christoph Kind </a:t>
            </a:r>
            <a:r>
              <a:rPr lang="en-US" sz="3200" noProof="1"/>
              <a:t>ND</a:t>
            </a:r>
          </a:p>
        </p:txBody>
      </p:sp>
    </p:spTree>
    <p:extLst>
      <p:ext uri="{BB962C8B-B14F-4D97-AF65-F5344CB8AC3E}">
        <p14:creationId xmlns:p14="http://schemas.microsoft.com/office/powerpoint/2010/main" val="1344647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fld id="{B67B645E-C5E5-4727-B977-D372A0AA71D9}" type="slidenum">
              <a:rPr lang="en-US" smtClean="0"/>
              <a:pPr/>
              <a:t>12</a:t>
            </a:fld>
            <a:endParaRPr lang="en-US" dirty="0"/>
          </a:p>
        </p:txBody>
      </p:sp>
      <p:pic>
        <p:nvPicPr>
          <p:cNvPr id="8" name="Picture Placeholder 7" descr="Microphone on blurred dark scene">
            <a:extLst>
              <a:ext uri="{FF2B5EF4-FFF2-40B4-BE49-F238E27FC236}">
                <a16:creationId xmlns:a16="http://schemas.microsoft.com/office/drawing/2014/main" id="{EEC9A263-B34D-7D43-E986-DE17741CA48D}"/>
              </a:ext>
            </a:extLst>
          </p:cNvPr>
          <p:cNvPicPr>
            <a:picLocks noGrp="1" noChangeAspect="1"/>
          </p:cNvPicPr>
          <p:nvPr>
            <p:ph type="pic" sz="quarter" idx="13"/>
          </p:nvPr>
        </p:nvPicPr>
        <p:blipFill>
          <a:blip r:embed="rId3"/>
          <a:srcRect l="5984" r="5984"/>
          <a:stretch>
            <a:fillRect/>
          </a:stretch>
        </p:blipFill>
        <p:spPr>
          <a:xfrm>
            <a:off x="20028" y="947451"/>
            <a:ext cx="5703889" cy="4320000"/>
          </a:xfrm>
        </p:spPr>
      </p:pic>
      <p:sp>
        <p:nvSpPr>
          <p:cNvPr id="10" name="Rectangle 9">
            <a:extLst>
              <a:ext uri="{FF2B5EF4-FFF2-40B4-BE49-F238E27FC236}">
                <a16:creationId xmlns:a16="http://schemas.microsoft.com/office/drawing/2014/main" id="{A7429FCC-4327-04B1-96A7-9581FED5A6E9}"/>
              </a:ext>
            </a:extLst>
          </p:cNvPr>
          <p:cNvSpPr/>
          <p:nvPr/>
        </p:nvSpPr>
        <p:spPr>
          <a:xfrm>
            <a:off x="3315565" y="2959127"/>
            <a:ext cx="2277867" cy="2062103"/>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Write Your</a:t>
            </a:r>
          </a:p>
          <a:p>
            <a:pPr algn="ctr"/>
            <a:r>
              <a:rPr lang="en-US" sz="3200" dirty="0">
                <a:ln w="0"/>
                <a:effectLst>
                  <a:outerShdw blurRad="38100" dist="19050" dir="2700000" algn="tl" rotWithShape="0">
                    <a:schemeClr val="dk1">
                      <a:alpha val="40000"/>
                    </a:schemeClr>
                  </a:outerShdw>
                </a:effectLst>
              </a:rPr>
              <a:t>Questions </a:t>
            </a:r>
          </a:p>
          <a:p>
            <a:pPr algn="ctr"/>
            <a:r>
              <a:rPr lang="en-US" sz="3200" dirty="0">
                <a:ln w="0"/>
                <a:effectLst>
                  <a:outerShdw blurRad="38100" dist="19050" dir="2700000" algn="tl" rotWithShape="0">
                    <a:schemeClr val="dk1">
                      <a:alpha val="40000"/>
                    </a:schemeClr>
                  </a:outerShdw>
                </a:effectLst>
              </a:rPr>
              <a:t>And </a:t>
            </a:r>
          </a:p>
          <a:p>
            <a:pPr algn="ctr"/>
            <a:r>
              <a:rPr lang="en-US" sz="3200" dirty="0">
                <a:ln w="0"/>
                <a:effectLst>
                  <a:outerShdw blurRad="38100" dist="19050" dir="2700000" algn="tl" rotWithShape="0">
                    <a:schemeClr val="dk1">
                      <a:alpha val="40000"/>
                    </a:schemeClr>
                  </a:outerShdw>
                </a:effectLst>
              </a:rPr>
              <a:t>Get Answers</a:t>
            </a:r>
            <a:endParaRPr lang="en-US" sz="3200" b="0" cap="none" spc="0" dirty="0">
              <a:ln w="0"/>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C26AF5B3-4E33-2BEC-15EA-6492B210AE9F}"/>
              </a:ext>
            </a:extLst>
          </p:cNvPr>
          <p:cNvSpPr/>
          <p:nvPr/>
        </p:nvSpPr>
        <p:spPr>
          <a:xfrm>
            <a:off x="7347579" y="1263025"/>
            <a:ext cx="4078360" cy="1754326"/>
          </a:xfrm>
          <a:prstGeom prst="rect">
            <a:avLst/>
          </a:prstGeom>
          <a:noFill/>
        </p:spPr>
        <p:txBody>
          <a:bodyPr wrap="none" lIns="91440" tIns="45720" rIns="91440" bIns="45720">
            <a:spAutoFit/>
          </a:bodyPr>
          <a:lstStyle/>
          <a:p>
            <a:pPr algn="ctr"/>
            <a:r>
              <a:rPr lang="en-US" sz="5400" b="1" u="sng" cap="none" spc="0" dirty="0">
                <a:ln w="0"/>
                <a:gradFill>
                  <a:gsLst>
                    <a:gs pos="21000">
                      <a:srgbClr val="53575C"/>
                    </a:gs>
                    <a:gs pos="88000">
                      <a:srgbClr val="C5C7CA"/>
                    </a:gs>
                  </a:gsLst>
                  <a:lin ang="5400000"/>
                </a:gradFill>
                <a:effectLst/>
              </a:rPr>
              <a:t>Dr. Christoph </a:t>
            </a:r>
          </a:p>
          <a:p>
            <a:pPr algn="ctr"/>
            <a:r>
              <a:rPr lang="en-US" sz="5400" b="1" u="sng" cap="none" spc="0" dirty="0">
                <a:ln w="0"/>
                <a:gradFill>
                  <a:gsLst>
                    <a:gs pos="21000">
                      <a:srgbClr val="53575C"/>
                    </a:gs>
                    <a:gs pos="88000">
                      <a:srgbClr val="C5C7CA"/>
                    </a:gs>
                  </a:gsLst>
                  <a:lin ang="5400000"/>
                </a:gradFill>
                <a:effectLst/>
              </a:rPr>
              <a:t>Kind </a:t>
            </a:r>
            <a:r>
              <a:rPr lang="en-US" sz="4000" b="1" u="sng" cap="none" spc="0" dirty="0">
                <a:ln w="0"/>
                <a:gradFill>
                  <a:gsLst>
                    <a:gs pos="21000">
                      <a:srgbClr val="53575C"/>
                    </a:gs>
                    <a:gs pos="88000">
                      <a:srgbClr val="C5C7CA"/>
                    </a:gs>
                  </a:gsLst>
                  <a:lin ang="5400000"/>
                </a:gradFill>
                <a:effectLst/>
              </a:rPr>
              <a:t>ND </a:t>
            </a:r>
          </a:p>
        </p:txBody>
      </p:sp>
      <p:sp>
        <p:nvSpPr>
          <p:cNvPr id="5" name="TextBox 4">
            <a:extLst>
              <a:ext uri="{FF2B5EF4-FFF2-40B4-BE49-F238E27FC236}">
                <a16:creationId xmlns:a16="http://schemas.microsoft.com/office/drawing/2014/main" id="{4FB8104C-1FF3-C825-A3F4-D9F883CC345E}"/>
              </a:ext>
            </a:extLst>
          </p:cNvPr>
          <p:cNvSpPr txBox="1"/>
          <p:nvPr/>
        </p:nvSpPr>
        <p:spPr>
          <a:xfrm>
            <a:off x="8054456" y="3266904"/>
            <a:ext cx="3674492" cy="1754326"/>
          </a:xfrm>
          <a:prstGeom prst="rect">
            <a:avLst/>
          </a:prstGeom>
          <a:noFill/>
        </p:spPr>
        <p:txBody>
          <a:bodyPr wrap="square">
            <a:spAutoFit/>
          </a:bodyPr>
          <a:lstStyle/>
          <a:p>
            <a:r>
              <a:rPr lang="en-US" sz="5400" b="1" i="1" u="sng" dirty="0">
                <a:solidFill>
                  <a:schemeClr val="bg1"/>
                </a:solidFill>
              </a:rPr>
              <a:t>Bill 36</a:t>
            </a:r>
          </a:p>
          <a:p>
            <a:r>
              <a:rPr lang="en-US" sz="5400" b="1" i="1" u="sng" dirty="0">
                <a:solidFill>
                  <a:schemeClr val="bg1"/>
                </a:solidFill>
              </a:rPr>
              <a:t>HPOA ACT</a:t>
            </a:r>
            <a:endParaRPr lang="en-CA" sz="5400" dirty="0">
              <a:solidFill>
                <a:schemeClr val="bg1"/>
              </a:solidFill>
            </a:endParaRPr>
          </a:p>
        </p:txBody>
      </p:sp>
    </p:spTree>
    <p:extLst>
      <p:ext uri="{BB962C8B-B14F-4D97-AF65-F5344CB8AC3E}">
        <p14:creationId xmlns:p14="http://schemas.microsoft.com/office/powerpoint/2010/main" val="245971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121FF-3371-004A-B782-29540223D00C}"/>
              </a:ext>
            </a:extLst>
          </p:cNvPr>
          <p:cNvSpPr>
            <a:spLocks noGrp="1"/>
          </p:cNvSpPr>
          <p:nvPr>
            <p:ph type="title"/>
          </p:nvPr>
        </p:nvSpPr>
        <p:spPr>
          <a:xfrm>
            <a:off x="466061" y="258799"/>
            <a:ext cx="10515600" cy="1325563"/>
          </a:xfrm>
        </p:spPr>
        <p:txBody>
          <a:bodyPr>
            <a:normAutofit/>
          </a:bodyPr>
          <a:lstStyle/>
          <a:p>
            <a:pPr algn="ctr"/>
            <a:r>
              <a:rPr lang="en-US" sz="6000" b="1" i="1" u="sng" dirty="0"/>
              <a:t>Bill 36/HPOA ACT</a:t>
            </a:r>
            <a:endParaRPr lang="en-US" sz="5400" b="1" i="1" u="sng" dirty="0"/>
          </a:p>
        </p:txBody>
      </p:sp>
      <p:sp>
        <p:nvSpPr>
          <p:cNvPr id="3" name="Content Placeholder 2">
            <a:extLst>
              <a:ext uri="{FF2B5EF4-FFF2-40B4-BE49-F238E27FC236}">
                <a16:creationId xmlns:a16="http://schemas.microsoft.com/office/drawing/2014/main" id="{12D6EA44-75EA-784F-8534-2004164A2C61}"/>
              </a:ext>
            </a:extLst>
          </p:cNvPr>
          <p:cNvSpPr>
            <a:spLocks noGrp="1"/>
          </p:cNvSpPr>
          <p:nvPr>
            <p:ph idx="1"/>
          </p:nvPr>
        </p:nvSpPr>
        <p:spPr>
          <a:xfrm>
            <a:off x="2622698" y="1669423"/>
            <a:ext cx="8700977" cy="4351338"/>
          </a:xfrm>
        </p:spPr>
        <p:txBody>
          <a:bodyPr>
            <a:normAutofit lnSpcReduction="10000"/>
          </a:bodyPr>
          <a:lstStyle/>
          <a:p>
            <a:r>
              <a:rPr lang="en-US" sz="4000" dirty="0"/>
              <a:t>HPOA - Heath Professions and </a:t>
            </a:r>
          </a:p>
          <a:p>
            <a:pPr marL="0" indent="0">
              <a:buNone/>
            </a:pPr>
            <a:r>
              <a:rPr lang="en-US" sz="4000" dirty="0"/>
              <a:t>                Occupation Act </a:t>
            </a:r>
          </a:p>
          <a:p>
            <a:r>
              <a:rPr lang="en-US" sz="4000" dirty="0"/>
              <a:t>All licensed health care professionals</a:t>
            </a:r>
          </a:p>
          <a:p>
            <a:r>
              <a:rPr lang="en-US" sz="4000" dirty="0"/>
              <a:t>Passed Nov 2022 </a:t>
            </a:r>
          </a:p>
          <a:p>
            <a:r>
              <a:rPr lang="en-US" sz="4000" dirty="0"/>
              <a:t>276 pages, 645 clauses</a:t>
            </a:r>
          </a:p>
          <a:p>
            <a:r>
              <a:rPr lang="en-US" sz="4000" dirty="0"/>
              <a:t>Little consultation</a:t>
            </a:r>
          </a:p>
          <a:p>
            <a:r>
              <a:rPr lang="en-US" sz="4000" dirty="0"/>
              <a:t>Not fully debated </a:t>
            </a:r>
          </a:p>
          <a:p>
            <a:endParaRPr lang="en-US" dirty="0"/>
          </a:p>
          <a:p>
            <a:pPr marL="0" indent="0">
              <a:buNone/>
            </a:pPr>
            <a:endParaRPr lang="en-US" dirty="0"/>
          </a:p>
        </p:txBody>
      </p:sp>
    </p:spTree>
    <p:extLst>
      <p:ext uri="{BB962C8B-B14F-4D97-AF65-F5344CB8AC3E}">
        <p14:creationId xmlns:p14="http://schemas.microsoft.com/office/powerpoint/2010/main" val="369297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9B033-37D7-6242-AD36-E7C2D6EE3267}"/>
              </a:ext>
            </a:extLst>
          </p:cNvPr>
          <p:cNvSpPr>
            <a:spLocks noGrp="1"/>
          </p:cNvSpPr>
          <p:nvPr>
            <p:ph type="title"/>
          </p:nvPr>
        </p:nvSpPr>
        <p:spPr>
          <a:xfrm>
            <a:off x="838200" y="365125"/>
            <a:ext cx="3333750" cy="1325563"/>
          </a:xfrm>
        </p:spPr>
        <p:txBody>
          <a:bodyPr>
            <a:normAutofit/>
          </a:bodyPr>
          <a:lstStyle/>
          <a:p>
            <a:r>
              <a:rPr lang="en-US" sz="5400" b="1" i="1" u="sng" dirty="0"/>
              <a:t>HPOA ACT</a:t>
            </a:r>
          </a:p>
        </p:txBody>
      </p:sp>
      <p:sp>
        <p:nvSpPr>
          <p:cNvPr id="3" name="Content Placeholder 2">
            <a:extLst>
              <a:ext uri="{FF2B5EF4-FFF2-40B4-BE49-F238E27FC236}">
                <a16:creationId xmlns:a16="http://schemas.microsoft.com/office/drawing/2014/main" id="{7D630D2F-F78F-A346-B526-7BD133D14E56}"/>
              </a:ext>
            </a:extLst>
          </p:cNvPr>
          <p:cNvSpPr>
            <a:spLocks noGrp="1"/>
          </p:cNvSpPr>
          <p:nvPr>
            <p:ph idx="1"/>
          </p:nvPr>
        </p:nvSpPr>
        <p:spPr>
          <a:xfrm>
            <a:off x="838200" y="1539875"/>
            <a:ext cx="10515600" cy="4351338"/>
          </a:xfrm>
        </p:spPr>
        <p:txBody>
          <a:bodyPr>
            <a:normAutofit fontScale="85000" lnSpcReduction="20000"/>
          </a:bodyPr>
          <a:lstStyle/>
          <a:p>
            <a:r>
              <a:rPr lang="en-US" sz="4400" dirty="0"/>
              <a:t>Most public and health care workers still unaware of this ACT.</a:t>
            </a:r>
          </a:p>
          <a:p>
            <a:pPr marL="0" indent="0">
              <a:buNone/>
            </a:pPr>
            <a:endParaRPr lang="en-US" sz="4400" dirty="0"/>
          </a:p>
          <a:p>
            <a:r>
              <a:rPr lang="en-US" sz="4400" dirty="0"/>
              <a:t>Unprecedented power to the Minister of Health leading to government overreach in your healthcare.</a:t>
            </a:r>
          </a:p>
          <a:p>
            <a:pPr marL="0" indent="0">
              <a:buNone/>
            </a:pPr>
            <a:endParaRPr lang="en-US" sz="4400" dirty="0"/>
          </a:p>
          <a:p>
            <a:r>
              <a:rPr lang="en-US" sz="4400" dirty="0"/>
              <a:t>Future regulations: </a:t>
            </a:r>
          </a:p>
          <a:p>
            <a:pPr lvl="7"/>
            <a:r>
              <a:rPr lang="en-US" sz="4400" dirty="0"/>
              <a:t>Behind closed doors</a:t>
            </a:r>
          </a:p>
          <a:p>
            <a:pPr lvl="7"/>
            <a:r>
              <a:rPr lang="en-US" sz="4400" dirty="0"/>
              <a:t>No input from stake holders</a:t>
            </a:r>
          </a:p>
          <a:p>
            <a:pPr lvl="7"/>
            <a:endParaRPr lang="en-US" sz="4400" dirty="0"/>
          </a:p>
        </p:txBody>
      </p:sp>
    </p:spTree>
    <p:extLst>
      <p:ext uri="{BB962C8B-B14F-4D97-AF65-F5344CB8AC3E}">
        <p14:creationId xmlns:p14="http://schemas.microsoft.com/office/powerpoint/2010/main" val="2437386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7A3B-E610-374D-9B4E-E869B9E53CFD}"/>
              </a:ext>
            </a:extLst>
          </p:cNvPr>
          <p:cNvSpPr>
            <a:spLocks noGrp="1"/>
          </p:cNvSpPr>
          <p:nvPr>
            <p:ph type="title"/>
          </p:nvPr>
        </p:nvSpPr>
        <p:spPr/>
        <p:txBody>
          <a:bodyPr>
            <a:normAutofit/>
          </a:bodyPr>
          <a:lstStyle/>
          <a:p>
            <a:pPr algn="ctr"/>
            <a:r>
              <a:rPr lang="en-US" sz="6000" b="1" i="1" u="sng" dirty="0"/>
              <a:t>Political Interference</a:t>
            </a:r>
          </a:p>
        </p:txBody>
      </p:sp>
      <p:sp>
        <p:nvSpPr>
          <p:cNvPr id="3" name="Content Placeholder 2">
            <a:extLst>
              <a:ext uri="{FF2B5EF4-FFF2-40B4-BE49-F238E27FC236}">
                <a16:creationId xmlns:a16="http://schemas.microsoft.com/office/drawing/2014/main" id="{73C3700C-D769-C24F-ABB4-19F916EDF2F0}"/>
              </a:ext>
            </a:extLst>
          </p:cNvPr>
          <p:cNvSpPr>
            <a:spLocks noGrp="1"/>
          </p:cNvSpPr>
          <p:nvPr>
            <p:ph idx="1"/>
          </p:nvPr>
        </p:nvSpPr>
        <p:spPr>
          <a:xfrm>
            <a:off x="1146810" y="1609090"/>
            <a:ext cx="10515600" cy="4883785"/>
          </a:xfrm>
        </p:spPr>
        <p:txBody>
          <a:bodyPr>
            <a:normAutofit fontScale="85000" lnSpcReduction="10000"/>
          </a:bodyPr>
          <a:lstStyle/>
          <a:p>
            <a:pPr>
              <a:buFont typeface="Wingdings" panose="05000000000000000000" pitchFamily="2" charset="2"/>
              <a:buChar char="Ø"/>
            </a:pPr>
            <a:r>
              <a:rPr lang="en-US" sz="4000" dirty="0"/>
              <a:t>Health professionals need to be regulated to protect patients HPOA act is about control and not patient safety.</a:t>
            </a:r>
          </a:p>
          <a:p>
            <a:pPr>
              <a:buFont typeface="Wingdings" panose="05000000000000000000" pitchFamily="2" charset="2"/>
              <a:buChar char="Ø"/>
            </a:pPr>
            <a:r>
              <a:rPr lang="en-US" sz="4000" dirty="0"/>
              <a:t>Amalgamation of 15 colleges</a:t>
            </a:r>
          </a:p>
          <a:p>
            <a:pPr>
              <a:buFont typeface="Wingdings" panose="05000000000000000000" pitchFamily="2" charset="2"/>
              <a:buChar char="Ø"/>
            </a:pPr>
            <a:r>
              <a:rPr lang="en-US" sz="4000" dirty="0"/>
              <a:t>All positions on college boards appointed by Minister of Health</a:t>
            </a:r>
          </a:p>
          <a:p>
            <a:pPr lvl="2">
              <a:buFont typeface="Wingdings" panose="05000000000000000000" pitchFamily="2" charset="2"/>
              <a:buChar char="Ø"/>
            </a:pPr>
            <a:r>
              <a:rPr lang="en-US" sz="4000" dirty="0"/>
              <a:t>Previously 50% percent elected (345, 346 486)</a:t>
            </a:r>
          </a:p>
          <a:p>
            <a:pPr>
              <a:buFont typeface="Wingdings" panose="05000000000000000000" pitchFamily="2" charset="2"/>
              <a:buChar char="Ø"/>
            </a:pPr>
            <a:r>
              <a:rPr lang="en-US" sz="4000" dirty="0"/>
              <a:t>Can dismiss and reappoint board members 537(2), 482 </a:t>
            </a:r>
          </a:p>
          <a:p>
            <a:pPr>
              <a:buFont typeface="Wingdings" panose="05000000000000000000" pitchFamily="2" charset="2"/>
              <a:buChar char="Ø"/>
            </a:pPr>
            <a:r>
              <a:rPr lang="en-US" sz="4000" dirty="0"/>
              <a:t>No input from the front line health care workers</a:t>
            </a:r>
          </a:p>
          <a:p>
            <a:pPr>
              <a:buFont typeface="Wingdings" panose="05000000000000000000" pitchFamily="2" charset="2"/>
              <a:buChar char="Ø"/>
            </a:pPr>
            <a:r>
              <a:rPr lang="en-US" sz="4100" dirty="0"/>
              <a:t>    e.g. Safer supply</a:t>
            </a:r>
          </a:p>
          <a:p>
            <a:pPr lvl="1">
              <a:buFont typeface="Wingdings" panose="05000000000000000000" pitchFamily="2" charset="2"/>
              <a:buChar char="Ø"/>
            </a:pPr>
            <a:endParaRPr lang="en-US" dirty="0"/>
          </a:p>
          <a:p>
            <a:pPr lvl="1">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872713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B92A-FA0A-4D41-8E64-2F7EF6CC836F}"/>
              </a:ext>
            </a:extLst>
          </p:cNvPr>
          <p:cNvSpPr>
            <a:spLocks noGrp="1"/>
          </p:cNvSpPr>
          <p:nvPr>
            <p:ph type="title"/>
          </p:nvPr>
        </p:nvSpPr>
        <p:spPr/>
        <p:txBody>
          <a:bodyPr>
            <a:normAutofit/>
          </a:bodyPr>
          <a:lstStyle/>
          <a:p>
            <a:pPr algn="ctr"/>
            <a:r>
              <a:rPr lang="en-US" sz="6000" b="1" dirty="0"/>
              <a:t>Political Interference</a:t>
            </a:r>
          </a:p>
        </p:txBody>
      </p:sp>
      <p:sp>
        <p:nvSpPr>
          <p:cNvPr id="3" name="Content Placeholder 2">
            <a:extLst>
              <a:ext uri="{FF2B5EF4-FFF2-40B4-BE49-F238E27FC236}">
                <a16:creationId xmlns:a16="http://schemas.microsoft.com/office/drawing/2014/main" id="{70F2A33E-9776-5B46-A245-8D594701FF3D}"/>
              </a:ext>
            </a:extLst>
          </p:cNvPr>
          <p:cNvSpPr>
            <a:spLocks noGrp="1"/>
          </p:cNvSpPr>
          <p:nvPr>
            <p:ph idx="1"/>
          </p:nvPr>
        </p:nvSpPr>
        <p:spPr>
          <a:xfrm>
            <a:off x="1524000" y="1690688"/>
            <a:ext cx="10515600" cy="4351338"/>
          </a:xfrm>
        </p:spPr>
        <p:txBody>
          <a:bodyPr>
            <a:normAutofit lnSpcReduction="10000"/>
          </a:bodyPr>
          <a:lstStyle/>
          <a:p>
            <a:pPr>
              <a:buFont typeface="Wingdings" panose="05000000000000000000" pitchFamily="2" charset="2"/>
              <a:buChar char="§"/>
            </a:pPr>
            <a:r>
              <a:rPr lang="en-US" sz="3200" dirty="0"/>
              <a:t>Health Minister can override public health and mandate emergency measures including vaccines. 330, 331, 49,(3f)</a:t>
            </a:r>
          </a:p>
          <a:p>
            <a:pPr marL="0" indent="0">
              <a:buNone/>
            </a:pPr>
            <a:endParaRPr lang="en-US" sz="3200" dirty="0"/>
          </a:p>
          <a:p>
            <a:pPr>
              <a:buFont typeface="Wingdings" panose="05000000000000000000" pitchFamily="2" charset="2"/>
              <a:buChar char="§"/>
            </a:pPr>
            <a:r>
              <a:rPr lang="en-US" sz="3200" dirty="0"/>
              <a:t>The Minister of Health may adopt as law regulations and standards from unelected, unaccountable foreign jurisdictions or international bodies. 335(2), 533(1)</a:t>
            </a:r>
          </a:p>
          <a:p>
            <a:pPr marL="0" indent="0">
              <a:buNone/>
            </a:pPr>
            <a:endParaRPr lang="en-US" sz="3200" dirty="0"/>
          </a:p>
          <a:p>
            <a:pPr>
              <a:buFont typeface="Wingdings" panose="05000000000000000000" pitchFamily="2" charset="2"/>
              <a:buChar char="§"/>
            </a:pPr>
            <a:r>
              <a:rPr lang="en-US" sz="3200" dirty="0"/>
              <a:t>Ideology over peer reviewed data </a:t>
            </a:r>
          </a:p>
          <a:p>
            <a:pPr lvl="1">
              <a:buFont typeface="Wingdings" panose="05000000000000000000" pitchFamily="2" charset="2"/>
              <a:buChar char="v"/>
            </a:pPr>
            <a:r>
              <a:rPr lang="en-US" sz="3200" dirty="0"/>
              <a:t>Vaccine mandates for BC. </a:t>
            </a:r>
          </a:p>
          <a:p>
            <a:pPr lvl="1">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895237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8508-408B-804A-A3B5-237AD43E3300}"/>
              </a:ext>
            </a:extLst>
          </p:cNvPr>
          <p:cNvSpPr>
            <a:spLocks noGrp="1"/>
          </p:cNvSpPr>
          <p:nvPr>
            <p:ph type="title"/>
          </p:nvPr>
        </p:nvSpPr>
        <p:spPr>
          <a:xfrm>
            <a:off x="2689860" y="-163038"/>
            <a:ext cx="6454140" cy="1325563"/>
          </a:xfrm>
        </p:spPr>
        <p:txBody>
          <a:bodyPr>
            <a:normAutofit/>
          </a:bodyPr>
          <a:lstStyle/>
          <a:p>
            <a:r>
              <a:rPr lang="en-US" sz="6000" b="1" i="1" u="sng" dirty="0"/>
              <a:t>Political Interference</a:t>
            </a:r>
          </a:p>
        </p:txBody>
      </p:sp>
      <p:sp>
        <p:nvSpPr>
          <p:cNvPr id="3" name="Content Placeholder 2">
            <a:extLst>
              <a:ext uri="{FF2B5EF4-FFF2-40B4-BE49-F238E27FC236}">
                <a16:creationId xmlns:a16="http://schemas.microsoft.com/office/drawing/2014/main" id="{85A0A789-6A1C-BD40-BB7E-83EBFAE6941F}"/>
              </a:ext>
            </a:extLst>
          </p:cNvPr>
          <p:cNvSpPr>
            <a:spLocks noGrp="1"/>
          </p:cNvSpPr>
          <p:nvPr>
            <p:ph idx="1"/>
          </p:nvPr>
        </p:nvSpPr>
        <p:spPr>
          <a:xfrm>
            <a:off x="441960" y="1071244"/>
            <a:ext cx="11750040" cy="5706746"/>
          </a:xfrm>
        </p:spPr>
        <p:txBody>
          <a:bodyPr>
            <a:normAutofit/>
          </a:bodyPr>
          <a:lstStyle/>
          <a:p>
            <a:r>
              <a:rPr lang="en-US" sz="3500" dirty="0"/>
              <a:t>343 (2)regulatory college is not an agent of the government</a:t>
            </a:r>
          </a:p>
          <a:p>
            <a:r>
              <a:rPr lang="en-US" sz="3500" dirty="0"/>
              <a:t>344 (3) </a:t>
            </a:r>
            <a:r>
              <a:rPr lang="en-CA" sz="3500" b="1" dirty="0"/>
              <a:t>Responsibilities of board</a:t>
            </a:r>
          </a:p>
          <a:p>
            <a:r>
              <a:rPr lang="en-CA" sz="3500" dirty="0"/>
              <a:t>(3) A regulatory college, through its board, must ensure that the board and all officers, employees and agents of the regulatory college</a:t>
            </a:r>
          </a:p>
          <a:p>
            <a:pPr lvl="2"/>
            <a:r>
              <a:rPr lang="en-CA" dirty="0"/>
              <a:t>(</a:t>
            </a:r>
            <a:r>
              <a:rPr lang="en-CA" sz="2800" dirty="0"/>
              <a:t>a) comply with all orders of the minister and the superintendent that apply to the regulatory college,</a:t>
            </a:r>
          </a:p>
          <a:p>
            <a:pPr lvl="2"/>
            <a:r>
              <a:rPr lang="en-CA" sz="2800" dirty="0"/>
              <a:t>(b) cooperate fully with the superintendent in the superintendent's exercise of powers and performance of duties under this Act, and</a:t>
            </a:r>
          </a:p>
          <a:p>
            <a:pPr lvl="2"/>
            <a:r>
              <a:rPr lang="en-CA" sz="2800" dirty="0"/>
              <a:t>(c) meet performance standards that apply to the regulatory college.</a:t>
            </a:r>
          </a:p>
          <a:p>
            <a:endParaRPr lang="en-US" dirty="0"/>
          </a:p>
        </p:txBody>
      </p:sp>
    </p:spTree>
    <p:extLst>
      <p:ext uri="{BB962C8B-B14F-4D97-AF65-F5344CB8AC3E}">
        <p14:creationId xmlns:p14="http://schemas.microsoft.com/office/powerpoint/2010/main" val="344168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892F6-3C36-D949-8366-F82D23B6AFC2}"/>
              </a:ext>
            </a:extLst>
          </p:cNvPr>
          <p:cNvSpPr>
            <a:spLocks noGrp="1"/>
          </p:cNvSpPr>
          <p:nvPr>
            <p:ph type="title"/>
          </p:nvPr>
        </p:nvSpPr>
        <p:spPr/>
        <p:txBody>
          <a:bodyPr>
            <a:normAutofit/>
          </a:bodyPr>
          <a:lstStyle/>
          <a:p>
            <a:pPr algn="ctr"/>
            <a:r>
              <a:rPr lang="en-US" sz="6000" b="1" i="1" u="sng" dirty="0"/>
              <a:t>Political Interference</a:t>
            </a:r>
          </a:p>
        </p:txBody>
      </p:sp>
      <p:sp>
        <p:nvSpPr>
          <p:cNvPr id="3" name="Content Placeholder 2">
            <a:extLst>
              <a:ext uri="{FF2B5EF4-FFF2-40B4-BE49-F238E27FC236}">
                <a16:creationId xmlns:a16="http://schemas.microsoft.com/office/drawing/2014/main" id="{693A98A9-28B1-104E-BADE-64D3BAAE8823}"/>
              </a:ext>
            </a:extLst>
          </p:cNvPr>
          <p:cNvSpPr>
            <a:spLocks noGrp="1"/>
          </p:cNvSpPr>
          <p:nvPr>
            <p:ph idx="1"/>
          </p:nvPr>
        </p:nvSpPr>
        <p:spPr>
          <a:xfrm>
            <a:off x="1501140" y="1958657"/>
            <a:ext cx="10515600" cy="4351338"/>
          </a:xfrm>
        </p:spPr>
        <p:txBody>
          <a:bodyPr>
            <a:normAutofit/>
          </a:bodyPr>
          <a:lstStyle/>
          <a:p>
            <a:pPr>
              <a:buFont typeface="Wingdings" panose="05000000000000000000" pitchFamily="2" charset="2"/>
              <a:buChar char="Ø"/>
            </a:pPr>
            <a:r>
              <a:rPr lang="en-US" sz="4400" dirty="0">
                <a:latin typeface="Amasis MT Pro" panose="02040504050005020304" pitchFamily="18" charset="0"/>
              </a:rPr>
              <a:t>345 (2)</a:t>
            </a:r>
            <a:r>
              <a:rPr lang="en-CA" sz="4400" dirty="0">
                <a:latin typeface="Amasis MT Pro" panose="02040504050005020304" pitchFamily="18" charset="0"/>
              </a:rPr>
              <a:t> The minister may reject a recommendation of the superintendent and request a new recommendation if the minister is of the opinion that doing so is necessary</a:t>
            </a:r>
          </a:p>
        </p:txBody>
      </p:sp>
    </p:spTree>
    <p:extLst>
      <p:ext uri="{BB962C8B-B14F-4D97-AF65-F5344CB8AC3E}">
        <p14:creationId xmlns:p14="http://schemas.microsoft.com/office/powerpoint/2010/main" val="22841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3E66-ABBC-1848-BD3F-F34AF82803C6}"/>
              </a:ext>
            </a:extLst>
          </p:cNvPr>
          <p:cNvSpPr>
            <a:spLocks noGrp="1"/>
          </p:cNvSpPr>
          <p:nvPr>
            <p:ph type="title"/>
          </p:nvPr>
        </p:nvSpPr>
        <p:spPr>
          <a:xfrm>
            <a:off x="1165860" y="0"/>
            <a:ext cx="10515600" cy="1325563"/>
          </a:xfrm>
        </p:spPr>
        <p:txBody>
          <a:bodyPr>
            <a:normAutofit/>
          </a:bodyPr>
          <a:lstStyle/>
          <a:p>
            <a:pPr algn="ctr"/>
            <a:r>
              <a:rPr lang="en-US" sz="5400" b="1" i="1" u="sng" dirty="0"/>
              <a:t>Loss of Personalized Medicine</a:t>
            </a:r>
          </a:p>
        </p:txBody>
      </p:sp>
      <p:sp>
        <p:nvSpPr>
          <p:cNvPr id="3" name="Content Placeholder 2">
            <a:extLst>
              <a:ext uri="{FF2B5EF4-FFF2-40B4-BE49-F238E27FC236}">
                <a16:creationId xmlns:a16="http://schemas.microsoft.com/office/drawing/2014/main" id="{54693D75-7322-B243-9D57-611A395A8501}"/>
              </a:ext>
            </a:extLst>
          </p:cNvPr>
          <p:cNvSpPr>
            <a:spLocks noGrp="1"/>
          </p:cNvSpPr>
          <p:nvPr>
            <p:ph idx="1"/>
          </p:nvPr>
        </p:nvSpPr>
        <p:spPr>
          <a:xfrm>
            <a:off x="342900" y="1028700"/>
            <a:ext cx="11692890" cy="5680710"/>
          </a:xfrm>
        </p:spPr>
        <p:txBody>
          <a:bodyPr>
            <a:normAutofit fontScale="85000" lnSpcReduction="20000"/>
          </a:bodyPr>
          <a:lstStyle/>
          <a:p>
            <a:endParaRPr lang="en-US" dirty="0"/>
          </a:p>
          <a:p>
            <a:r>
              <a:rPr lang="en-US" sz="4700" dirty="0"/>
              <a:t>Loss of privacy – search and seizures without warrant 131, 224,506,511</a:t>
            </a:r>
          </a:p>
          <a:p>
            <a:r>
              <a:rPr lang="en-US" sz="4700" dirty="0"/>
              <a:t>Misinformation not defined and can lead to fines of $25,000 and 6 months in jail (514, 518)</a:t>
            </a:r>
          </a:p>
          <a:p>
            <a:r>
              <a:rPr lang="en-US" sz="4700" dirty="0"/>
              <a:t>Loss of informed consent and bodily autonomy</a:t>
            </a:r>
          </a:p>
          <a:p>
            <a:r>
              <a:rPr lang="en-US" sz="4700" dirty="0"/>
              <a:t>All leads to changes in patient/doctor relationship</a:t>
            </a:r>
          </a:p>
          <a:p>
            <a:r>
              <a:rPr lang="en-US" sz="4700" dirty="0"/>
              <a:t>Future regulations: </a:t>
            </a:r>
          </a:p>
          <a:p>
            <a:pPr lvl="7"/>
            <a:r>
              <a:rPr lang="en-US" sz="4700" dirty="0"/>
              <a:t>Behind closed doors</a:t>
            </a:r>
          </a:p>
          <a:p>
            <a:pPr lvl="7"/>
            <a:r>
              <a:rPr lang="en-US" sz="4700" dirty="0"/>
              <a:t>No input from stake holders</a:t>
            </a:r>
          </a:p>
          <a:p>
            <a:pPr lvl="7"/>
            <a:r>
              <a:rPr lang="en-US" sz="4700" dirty="0"/>
              <a:t>No quality measures </a:t>
            </a:r>
          </a:p>
          <a:p>
            <a:pPr marL="3200400" lvl="7" indent="0">
              <a:buNone/>
            </a:pPr>
            <a:endParaRPr lang="en-US" sz="2800" dirty="0"/>
          </a:p>
          <a:p>
            <a:endParaRPr lang="en-US" dirty="0"/>
          </a:p>
        </p:txBody>
      </p:sp>
    </p:spTree>
    <p:extLst>
      <p:ext uri="{BB962C8B-B14F-4D97-AF65-F5344CB8AC3E}">
        <p14:creationId xmlns:p14="http://schemas.microsoft.com/office/powerpoint/2010/main" val="419036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4A935-E3E9-B362-10DB-326A1529C3D9}"/>
              </a:ext>
            </a:extLst>
          </p:cNvPr>
          <p:cNvSpPr>
            <a:spLocks noGrp="1"/>
          </p:cNvSpPr>
          <p:nvPr>
            <p:ph type="sldNum" sz="quarter" idx="11"/>
          </p:nvPr>
        </p:nvSpPr>
        <p:spPr/>
        <p:txBody>
          <a:bodyPr/>
          <a:lstStyle/>
          <a:p>
            <a:pPr algn="ctr"/>
            <a:fld id="{B67B645E-C5E5-4727-B977-D372A0AA71D9}" type="slidenum">
              <a:rPr lang="en-US" noProof="0" smtClean="0"/>
              <a:pPr algn="ctr"/>
              <a:t>2</a:t>
            </a:fld>
            <a:endParaRPr lang="en-US" noProof="0"/>
          </a:p>
        </p:txBody>
      </p:sp>
      <p:pic>
        <p:nvPicPr>
          <p:cNvPr id="2" name="Content Placeholder 3">
            <a:extLst>
              <a:ext uri="{FF2B5EF4-FFF2-40B4-BE49-F238E27FC236}">
                <a16:creationId xmlns:a16="http://schemas.microsoft.com/office/drawing/2014/main" id="{910268E3-D165-2F4D-9624-9E78057F2FB7}"/>
              </a:ext>
            </a:extLst>
          </p:cNvPr>
          <p:cNvPicPr>
            <a:picLocks noGrp="1"/>
          </p:cNvPicPr>
          <p:nvPr/>
        </p:nvPicPr>
        <p:blipFill rotWithShape="1">
          <a:blip r:embed="rId2"/>
          <a:srcRect l="5951" t="8346" r="6633" b="9808"/>
          <a:stretch/>
        </p:blipFill>
        <p:spPr>
          <a:xfrm>
            <a:off x="0" y="0"/>
            <a:ext cx="12192000" cy="6857999"/>
          </a:xfrm>
          <a:prstGeom prst="rect">
            <a:avLst/>
          </a:prstGeom>
        </p:spPr>
      </p:pic>
      <p:pic>
        <p:nvPicPr>
          <p:cNvPr id="4" name="Picture 3">
            <a:extLst>
              <a:ext uri="{FF2B5EF4-FFF2-40B4-BE49-F238E27FC236}">
                <a16:creationId xmlns:a16="http://schemas.microsoft.com/office/drawing/2014/main" id="{671C7E85-F4D7-A3C3-0A4C-BA74ADFEA477}"/>
              </a:ext>
            </a:extLst>
          </p:cNvPr>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0" y="3428999"/>
            <a:ext cx="3354957" cy="3551274"/>
          </a:xfrm>
          <a:prstGeom prst="rect">
            <a:avLst/>
          </a:prstGeom>
          <a:noFill/>
          <a:ln>
            <a:noFill/>
          </a:ln>
        </p:spPr>
      </p:pic>
      <p:sp>
        <p:nvSpPr>
          <p:cNvPr id="5" name="Rectangle 4">
            <a:extLst>
              <a:ext uri="{FF2B5EF4-FFF2-40B4-BE49-F238E27FC236}">
                <a16:creationId xmlns:a16="http://schemas.microsoft.com/office/drawing/2014/main" id="{9E90F0BF-A146-7B89-2A49-86B5C48F53B6}"/>
              </a:ext>
            </a:extLst>
          </p:cNvPr>
          <p:cNvSpPr/>
          <p:nvPr/>
        </p:nvSpPr>
        <p:spPr>
          <a:xfrm>
            <a:off x="3578648" y="5035369"/>
            <a:ext cx="5693931" cy="923330"/>
          </a:xfrm>
          <a:prstGeom prst="rect">
            <a:avLst/>
          </a:prstGeom>
          <a:noFill/>
        </p:spPr>
        <p:txBody>
          <a:bodyPr wrap="none" lIns="91440" tIns="45720" rIns="91440" bIns="45720">
            <a:spAutoFit/>
          </a:bodyPr>
          <a:lstStyle/>
          <a:p>
            <a:pPr algn="ctr"/>
            <a:r>
              <a:rPr lang="en-US" sz="5400" b="0" cap="none" spc="0" dirty="0">
                <a:ln w="0"/>
                <a:effectLst/>
                <a:highlight>
                  <a:srgbClr val="C0C0C0"/>
                </a:highlight>
              </a:rPr>
              <a:t>Dr. Ingrid </a:t>
            </a:r>
            <a:r>
              <a:rPr lang="en-US" sz="5400" b="0" cap="none" spc="0" dirty="0" err="1">
                <a:ln w="0"/>
                <a:effectLst/>
                <a:highlight>
                  <a:srgbClr val="C0C0C0"/>
                </a:highlight>
              </a:rPr>
              <a:t>Pincott</a:t>
            </a:r>
            <a:r>
              <a:rPr lang="en-US" sz="5400" b="0" cap="none" spc="0" dirty="0">
                <a:ln w="0"/>
                <a:effectLst/>
                <a:highlight>
                  <a:srgbClr val="C0C0C0"/>
                </a:highlight>
              </a:rPr>
              <a:t> </a:t>
            </a:r>
            <a:r>
              <a:rPr lang="en-US" sz="4000" b="0" cap="none" spc="0" dirty="0">
                <a:ln w="0"/>
                <a:effectLst/>
                <a:highlight>
                  <a:srgbClr val="C0C0C0"/>
                </a:highlight>
              </a:rPr>
              <a:t>ND</a:t>
            </a:r>
          </a:p>
        </p:txBody>
      </p:sp>
    </p:spTree>
    <p:extLst>
      <p:ext uri="{BB962C8B-B14F-4D97-AF65-F5344CB8AC3E}">
        <p14:creationId xmlns:p14="http://schemas.microsoft.com/office/powerpoint/2010/main" val="224961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38000">
              <a:schemeClr val="accent1">
                <a:lumMod val="20000"/>
                <a:lumOff val="8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4DB3-4CDC-7440-8820-ED9C2C3C1431}"/>
              </a:ext>
            </a:extLst>
          </p:cNvPr>
          <p:cNvSpPr>
            <a:spLocks noGrp="1"/>
          </p:cNvSpPr>
          <p:nvPr>
            <p:ph type="title"/>
          </p:nvPr>
        </p:nvSpPr>
        <p:spPr/>
        <p:txBody>
          <a:bodyPr>
            <a:normAutofit/>
          </a:bodyPr>
          <a:lstStyle/>
          <a:p>
            <a:pPr algn="ctr"/>
            <a:r>
              <a:rPr lang="en-US" sz="6000" b="1" i="1" u="sng" dirty="0">
                <a:latin typeface="Amasis MT Pro" panose="02040504050005020304" pitchFamily="18" charset="0"/>
              </a:rPr>
              <a:t>HPOA ACT</a:t>
            </a:r>
          </a:p>
        </p:txBody>
      </p:sp>
      <p:sp>
        <p:nvSpPr>
          <p:cNvPr id="3" name="Content Placeholder 2">
            <a:extLst>
              <a:ext uri="{FF2B5EF4-FFF2-40B4-BE49-F238E27FC236}">
                <a16:creationId xmlns:a16="http://schemas.microsoft.com/office/drawing/2014/main" id="{E825643E-2BB7-AA42-9679-D60E844BF576}"/>
              </a:ext>
            </a:extLst>
          </p:cNvPr>
          <p:cNvSpPr>
            <a:spLocks noGrp="1"/>
          </p:cNvSpPr>
          <p:nvPr>
            <p:ph idx="1"/>
          </p:nvPr>
        </p:nvSpPr>
        <p:spPr>
          <a:xfrm>
            <a:off x="1356803" y="1807646"/>
            <a:ext cx="10515600" cy="4351338"/>
          </a:xfrm>
        </p:spPr>
        <p:txBody>
          <a:bodyPr>
            <a:normAutofit/>
          </a:bodyPr>
          <a:lstStyle/>
          <a:p>
            <a:pPr>
              <a:buFont typeface="Wingdings" panose="05000000000000000000" pitchFamily="2" charset="2"/>
              <a:buChar char="Ø"/>
            </a:pPr>
            <a:r>
              <a:rPr lang="en-US" sz="6000" dirty="0"/>
              <a:t>Control over safety</a:t>
            </a:r>
          </a:p>
          <a:p>
            <a:pPr marL="0" indent="0">
              <a:buNone/>
            </a:pPr>
            <a:endParaRPr lang="en-US" sz="6000" dirty="0"/>
          </a:p>
          <a:p>
            <a:pPr>
              <a:buFont typeface="Wingdings" panose="05000000000000000000" pitchFamily="2" charset="2"/>
              <a:buChar char="Ø"/>
            </a:pPr>
            <a:r>
              <a:rPr lang="en-US" sz="6000" dirty="0"/>
              <a:t>Patients less safe for patients when medicine is politicized. </a:t>
            </a:r>
          </a:p>
          <a:p>
            <a:endParaRPr lang="en-US" sz="9600" dirty="0"/>
          </a:p>
        </p:txBody>
      </p:sp>
    </p:spTree>
    <p:extLst>
      <p:ext uri="{BB962C8B-B14F-4D97-AF65-F5344CB8AC3E}">
        <p14:creationId xmlns:p14="http://schemas.microsoft.com/office/powerpoint/2010/main" val="3232506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100000">
              <a:schemeClr val="accent3">
                <a:lumMod val="20000"/>
                <a:lumOff val="8000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4EE6-09AC-954E-9CB9-6E8A35BA2365}"/>
              </a:ext>
            </a:extLst>
          </p:cNvPr>
          <p:cNvSpPr>
            <a:spLocks noGrp="1"/>
          </p:cNvSpPr>
          <p:nvPr>
            <p:ph type="title"/>
          </p:nvPr>
        </p:nvSpPr>
        <p:spPr/>
        <p:txBody>
          <a:bodyPr>
            <a:normAutofit/>
          </a:bodyPr>
          <a:lstStyle/>
          <a:p>
            <a:pPr algn="ctr"/>
            <a:r>
              <a:rPr lang="en-US" sz="6000" b="1" i="1" u="sng" dirty="0"/>
              <a:t>Ethics in Health Care </a:t>
            </a:r>
          </a:p>
        </p:txBody>
      </p:sp>
      <p:sp>
        <p:nvSpPr>
          <p:cNvPr id="3" name="Content Placeholder 2">
            <a:extLst>
              <a:ext uri="{FF2B5EF4-FFF2-40B4-BE49-F238E27FC236}">
                <a16:creationId xmlns:a16="http://schemas.microsoft.com/office/drawing/2014/main" id="{C541FB07-B4F4-5E40-AF9B-F776116DFB24}"/>
              </a:ext>
            </a:extLst>
          </p:cNvPr>
          <p:cNvSpPr>
            <a:spLocks noGrp="1"/>
          </p:cNvSpPr>
          <p:nvPr>
            <p:ph idx="1"/>
          </p:nvPr>
        </p:nvSpPr>
        <p:spPr>
          <a:xfrm>
            <a:off x="838200" y="2617787"/>
            <a:ext cx="10515600" cy="1436688"/>
          </a:xfrm>
        </p:spPr>
        <p:txBody>
          <a:bodyPr>
            <a:normAutofit/>
          </a:bodyPr>
          <a:lstStyle/>
          <a:p>
            <a:pPr marL="0" indent="0">
              <a:buNone/>
            </a:pPr>
            <a:r>
              <a:rPr lang="en-US" sz="6000" dirty="0">
                <a:latin typeface="Amasis MT Pro" panose="02040504050005020304" pitchFamily="18" charset="0"/>
              </a:rPr>
              <a:t>Hippocratic Oath: Do No Harm</a:t>
            </a:r>
          </a:p>
        </p:txBody>
      </p:sp>
    </p:spTree>
    <p:extLst>
      <p:ext uri="{BB962C8B-B14F-4D97-AF65-F5344CB8AC3E}">
        <p14:creationId xmlns:p14="http://schemas.microsoft.com/office/powerpoint/2010/main" val="1844654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fld id="{B67B645E-C5E5-4727-B977-D372A0AA71D9}" type="slidenum">
              <a:rPr lang="en-US" smtClean="0"/>
              <a:pPr/>
              <a:t>22</a:t>
            </a:fld>
            <a:endParaRPr lang="en-US" dirty="0"/>
          </a:p>
        </p:txBody>
      </p:sp>
      <p:pic>
        <p:nvPicPr>
          <p:cNvPr id="8" name="Picture Placeholder 7" descr="Microphone on blurred dark scene">
            <a:extLst>
              <a:ext uri="{FF2B5EF4-FFF2-40B4-BE49-F238E27FC236}">
                <a16:creationId xmlns:a16="http://schemas.microsoft.com/office/drawing/2014/main" id="{EEC9A263-B34D-7D43-E986-DE17741CA48D}"/>
              </a:ext>
            </a:extLst>
          </p:cNvPr>
          <p:cNvPicPr>
            <a:picLocks noGrp="1" noChangeAspect="1"/>
          </p:cNvPicPr>
          <p:nvPr>
            <p:ph type="pic" sz="quarter" idx="13"/>
          </p:nvPr>
        </p:nvPicPr>
        <p:blipFill>
          <a:blip r:embed="rId3"/>
          <a:srcRect l="5984" r="5984"/>
          <a:stretch>
            <a:fillRect/>
          </a:stretch>
        </p:blipFill>
        <p:spPr>
          <a:xfrm>
            <a:off x="20028" y="947451"/>
            <a:ext cx="5703889" cy="4320000"/>
          </a:xfrm>
        </p:spPr>
      </p:pic>
      <p:sp>
        <p:nvSpPr>
          <p:cNvPr id="10" name="Rectangle 9">
            <a:extLst>
              <a:ext uri="{FF2B5EF4-FFF2-40B4-BE49-F238E27FC236}">
                <a16:creationId xmlns:a16="http://schemas.microsoft.com/office/drawing/2014/main" id="{A7429FCC-4327-04B1-96A7-9581FED5A6E9}"/>
              </a:ext>
            </a:extLst>
          </p:cNvPr>
          <p:cNvSpPr/>
          <p:nvPr/>
        </p:nvSpPr>
        <p:spPr>
          <a:xfrm>
            <a:off x="3446050" y="3107451"/>
            <a:ext cx="2277867" cy="2062103"/>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Write Your</a:t>
            </a:r>
          </a:p>
          <a:p>
            <a:pPr algn="ctr"/>
            <a:r>
              <a:rPr lang="en-US" sz="3200" dirty="0">
                <a:ln w="0"/>
                <a:effectLst>
                  <a:outerShdw blurRad="38100" dist="19050" dir="2700000" algn="tl" rotWithShape="0">
                    <a:schemeClr val="dk1">
                      <a:alpha val="40000"/>
                    </a:schemeClr>
                  </a:outerShdw>
                </a:effectLst>
              </a:rPr>
              <a:t>Questions </a:t>
            </a:r>
          </a:p>
          <a:p>
            <a:pPr algn="ctr"/>
            <a:r>
              <a:rPr lang="en-US" sz="3200" dirty="0">
                <a:ln w="0"/>
                <a:effectLst>
                  <a:outerShdw blurRad="38100" dist="19050" dir="2700000" algn="tl" rotWithShape="0">
                    <a:schemeClr val="dk1">
                      <a:alpha val="40000"/>
                    </a:schemeClr>
                  </a:outerShdw>
                </a:effectLst>
              </a:rPr>
              <a:t>And </a:t>
            </a:r>
          </a:p>
          <a:p>
            <a:pPr algn="ctr"/>
            <a:r>
              <a:rPr lang="en-US" sz="3200" dirty="0">
                <a:ln w="0"/>
                <a:effectLst>
                  <a:outerShdw blurRad="38100" dist="19050" dir="2700000" algn="tl" rotWithShape="0">
                    <a:schemeClr val="dk1">
                      <a:alpha val="40000"/>
                    </a:schemeClr>
                  </a:outerShdw>
                </a:effectLst>
              </a:rPr>
              <a:t>Get Answers</a:t>
            </a:r>
            <a:endParaRPr lang="en-US" sz="3200" b="0" cap="none" spc="0" dirty="0">
              <a:ln w="0"/>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C26AF5B3-4E33-2BEC-15EA-6492B210AE9F}"/>
              </a:ext>
            </a:extLst>
          </p:cNvPr>
          <p:cNvSpPr/>
          <p:nvPr/>
        </p:nvSpPr>
        <p:spPr>
          <a:xfrm>
            <a:off x="6891919" y="947451"/>
            <a:ext cx="4837029" cy="4247317"/>
          </a:xfrm>
          <a:prstGeom prst="rect">
            <a:avLst/>
          </a:prstGeom>
          <a:noFill/>
        </p:spPr>
        <p:txBody>
          <a:bodyPr wrap="none" lIns="91440" tIns="45720" rIns="91440" bIns="45720">
            <a:spAutoFit/>
          </a:bodyPr>
          <a:lstStyle/>
          <a:p>
            <a:pPr algn="ctr"/>
            <a:r>
              <a:rPr lang="en-US" sz="5400" b="1" u="sng" cap="none" spc="0" dirty="0">
                <a:ln w="0"/>
                <a:gradFill>
                  <a:gsLst>
                    <a:gs pos="21000">
                      <a:srgbClr val="53575C"/>
                    </a:gs>
                    <a:gs pos="88000">
                      <a:srgbClr val="C5C7CA"/>
                    </a:gs>
                  </a:gsLst>
                  <a:lin ang="5400000"/>
                </a:gradFill>
                <a:effectLst/>
              </a:rPr>
              <a:t>Gail Davidson</a:t>
            </a:r>
          </a:p>
          <a:p>
            <a:pPr algn="ctr"/>
            <a:endParaRPr lang="en-US" sz="5400" b="1" u="sng" dirty="0">
              <a:ln w="0"/>
              <a:gradFill>
                <a:gsLst>
                  <a:gs pos="21000">
                    <a:srgbClr val="53575C"/>
                  </a:gs>
                  <a:gs pos="88000">
                    <a:srgbClr val="C5C7CA"/>
                  </a:gs>
                </a:gsLst>
                <a:lin ang="5400000"/>
              </a:gradFill>
            </a:endParaRPr>
          </a:p>
          <a:p>
            <a:pPr algn="ctr"/>
            <a:r>
              <a:rPr lang="en-US" sz="5400" b="1" u="sng" cap="none" spc="0" dirty="0">
                <a:ln w="0"/>
                <a:gradFill>
                  <a:gsLst>
                    <a:gs pos="21000">
                      <a:srgbClr val="53575C"/>
                    </a:gs>
                    <a:gs pos="88000">
                      <a:srgbClr val="C5C7CA"/>
                    </a:gs>
                  </a:gsLst>
                  <a:lin ang="5400000"/>
                </a:gradFill>
                <a:effectLst/>
              </a:rPr>
              <a:t>Bill 36 </a:t>
            </a:r>
          </a:p>
          <a:p>
            <a:pPr algn="ctr"/>
            <a:r>
              <a:rPr lang="en-US" sz="5400" b="1" u="sng" dirty="0">
                <a:ln w="0"/>
                <a:gradFill>
                  <a:gsLst>
                    <a:gs pos="21000">
                      <a:srgbClr val="53575C"/>
                    </a:gs>
                    <a:gs pos="88000">
                      <a:srgbClr val="C5C7CA"/>
                    </a:gs>
                  </a:gsLst>
                  <a:lin ang="5400000"/>
                </a:gradFill>
              </a:rPr>
              <a:t>From a Lawyer’s</a:t>
            </a:r>
          </a:p>
          <a:p>
            <a:pPr algn="ctr"/>
            <a:r>
              <a:rPr lang="en-US" sz="5400" b="1" u="sng" cap="none" spc="0" dirty="0">
                <a:ln w="0"/>
                <a:gradFill>
                  <a:gsLst>
                    <a:gs pos="21000">
                      <a:srgbClr val="53575C"/>
                    </a:gs>
                    <a:gs pos="88000">
                      <a:srgbClr val="C5C7CA"/>
                    </a:gs>
                  </a:gsLst>
                  <a:lin ang="5400000"/>
                </a:gradFill>
                <a:effectLst/>
              </a:rPr>
              <a:t>Perspective</a:t>
            </a:r>
            <a:endParaRPr lang="en-US" sz="4000" b="1" u="sng"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1849042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66E636-D1D5-3AAC-5CD5-A2F5C585CB49}"/>
              </a:ext>
            </a:extLst>
          </p:cNvPr>
          <p:cNvSpPr>
            <a:spLocks noGrp="1"/>
          </p:cNvSpPr>
          <p:nvPr>
            <p:ph type="title"/>
          </p:nvPr>
        </p:nvSpPr>
        <p:spPr>
          <a:xfrm>
            <a:off x="448056" y="1488547"/>
            <a:ext cx="9826243" cy="2086755"/>
          </a:xfrm>
        </p:spPr>
        <p:txBody>
          <a:bodyPr>
            <a:normAutofit/>
          </a:bodyPr>
          <a:lstStyle/>
          <a:p>
            <a:r>
              <a:rPr lang="en-US" sz="4900" dirty="0">
                <a:solidFill>
                  <a:schemeClr val="bg2">
                    <a:lumMod val="25000"/>
                  </a:schemeClr>
                </a:solidFill>
                <a:latin typeface="Corbel" panose="020B0503020204020204" pitchFamily="34" charset="0"/>
                <a:cs typeface="Damascus Medium" pitchFamily="2" charset="-78"/>
              </a:rPr>
              <a:t>Say NO to The Health Professions and Occupations Act of British Columbia</a:t>
            </a:r>
            <a:br>
              <a:rPr lang="en-US" dirty="0">
                <a:solidFill>
                  <a:schemeClr val="bg2">
                    <a:lumMod val="25000"/>
                  </a:schemeClr>
                </a:solidFill>
                <a:latin typeface="Corbel" panose="020B0503020204020204" pitchFamily="34" charset="0"/>
                <a:cs typeface="Damascus Medium" pitchFamily="2" charset="-78"/>
              </a:rPr>
            </a:br>
            <a:endParaRPr lang="en-US" dirty="0">
              <a:latin typeface="Corbel" panose="020B0503020204020204" pitchFamily="34" charset="0"/>
              <a:cs typeface="Damascus Medium" pitchFamily="2" charset="-78"/>
            </a:endParaRPr>
          </a:p>
        </p:txBody>
      </p:sp>
      <p:sp>
        <p:nvSpPr>
          <p:cNvPr id="5" name="Text Placeholder 4">
            <a:extLst>
              <a:ext uri="{FF2B5EF4-FFF2-40B4-BE49-F238E27FC236}">
                <a16:creationId xmlns:a16="http://schemas.microsoft.com/office/drawing/2014/main" id="{DE831F0C-52BB-6204-5BF6-C4DDD23942D3}"/>
              </a:ext>
            </a:extLst>
          </p:cNvPr>
          <p:cNvSpPr>
            <a:spLocks noGrp="1"/>
          </p:cNvSpPr>
          <p:nvPr>
            <p:ph type="body" sz="quarter" idx="10"/>
          </p:nvPr>
        </p:nvSpPr>
        <p:spPr>
          <a:xfrm>
            <a:off x="448056" y="3575303"/>
            <a:ext cx="10753344" cy="2596897"/>
          </a:xfrm>
        </p:spPr>
        <p:txBody>
          <a:bodyPr>
            <a:noAutofit/>
          </a:bodyPr>
          <a:lstStyle/>
          <a:p>
            <a:pPr>
              <a:lnSpc>
                <a:spcPct val="150000"/>
              </a:lnSpc>
              <a:spcBef>
                <a:spcPts val="0"/>
              </a:spcBef>
              <a:spcAft>
                <a:spcPts val="0"/>
              </a:spcAft>
            </a:pPr>
            <a:endParaRPr lang="en-US" b="1" dirty="0">
              <a:solidFill>
                <a:schemeClr val="tx1"/>
              </a:solidFill>
            </a:endParaRPr>
          </a:p>
          <a:p>
            <a:pPr>
              <a:lnSpc>
                <a:spcPct val="150000"/>
              </a:lnSpc>
              <a:spcBef>
                <a:spcPts val="0"/>
              </a:spcBef>
              <a:spcAft>
                <a:spcPts val="0"/>
              </a:spcAft>
            </a:pPr>
            <a:r>
              <a:rPr lang="en-US" b="1" dirty="0">
                <a:solidFill>
                  <a:schemeClr val="tx1"/>
                </a:solidFill>
              </a:rPr>
              <a:t>Gail Davidson*</a:t>
            </a:r>
          </a:p>
          <a:p>
            <a:pPr>
              <a:lnSpc>
                <a:spcPct val="150000"/>
              </a:lnSpc>
              <a:spcBef>
                <a:spcPts val="0"/>
              </a:spcBef>
              <a:spcAft>
                <a:spcPts val="0"/>
              </a:spcAft>
            </a:pPr>
            <a:r>
              <a:rPr lang="en-US" sz="2000" b="1" dirty="0"/>
              <a:t>*</a:t>
            </a:r>
            <a:r>
              <a:rPr lang="en-US" sz="2000" b="1" i="1" dirty="0"/>
              <a:t>Interpretations are solely those of Gail Davidson. </a:t>
            </a:r>
          </a:p>
          <a:p>
            <a:pPr>
              <a:lnSpc>
                <a:spcPct val="150000"/>
              </a:lnSpc>
              <a:spcBef>
                <a:spcPts val="0"/>
              </a:spcBef>
              <a:spcAft>
                <a:spcPts val="0"/>
              </a:spcAft>
            </a:pPr>
            <a:r>
              <a:rPr lang="en-US" sz="2000" b="1" i="1" dirty="0"/>
              <a:t>Feedback is welcome on errors, omissions, analyses. </a:t>
            </a:r>
          </a:p>
          <a:p>
            <a:pPr>
              <a:lnSpc>
                <a:spcPct val="150000"/>
              </a:lnSpc>
              <a:spcBef>
                <a:spcPts val="0"/>
              </a:spcBef>
              <a:spcAft>
                <a:spcPts val="0"/>
              </a:spcAft>
            </a:pPr>
            <a:r>
              <a:rPr lang="en-US" sz="2000" b="1" dirty="0"/>
              <a:t>22 March 2024</a:t>
            </a:r>
          </a:p>
          <a:p>
            <a:pPr>
              <a:lnSpc>
                <a:spcPct val="150000"/>
              </a:lnSpc>
              <a:spcBef>
                <a:spcPts val="0"/>
              </a:spcBef>
              <a:spcAft>
                <a:spcPts val="0"/>
              </a:spcAft>
            </a:pPr>
            <a:endParaRPr lang="en-US" sz="2000" b="1" dirty="0">
              <a:solidFill>
                <a:schemeClr val="accent2"/>
              </a:solidFill>
            </a:endParaRPr>
          </a:p>
        </p:txBody>
      </p:sp>
    </p:spTree>
    <p:extLst>
      <p:ext uri="{BB962C8B-B14F-4D97-AF65-F5344CB8AC3E}">
        <p14:creationId xmlns:p14="http://schemas.microsoft.com/office/powerpoint/2010/main" val="2350875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A2C7E9-DC20-A7CD-7737-2DBF7B80CE66}"/>
              </a:ext>
            </a:extLst>
          </p:cNvPr>
          <p:cNvSpPr>
            <a:spLocks noGrp="1"/>
          </p:cNvSpPr>
          <p:nvPr>
            <p:ph type="title"/>
          </p:nvPr>
        </p:nvSpPr>
        <p:spPr/>
        <p:txBody>
          <a:bodyPr/>
          <a:lstStyle/>
          <a:p>
            <a:r>
              <a:rPr lang="en-US" dirty="0"/>
              <a:t>Background</a:t>
            </a:r>
          </a:p>
        </p:txBody>
      </p:sp>
      <p:sp>
        <p:nvSpPr>
          <p:cNvPr id="5" name="Content Placeholder 4">
            <a:extLst>
              <a:ext uri="{FF2B5EF4-FFF2-40B4-BE49-F238E27FC236}">
                <a16:creationId xmlns:a16="http://schemas.microsoft.com/office/drawing/2014/main" id="{E4BD9A04-6070-3A4A-2AC0-0A472F47D15E}"/>
              </a:ext>
            </a:extLst>
          </p:cNvPr>
          <p:cNvSpPr>
            <a:spLocks noGrp="1"/>
          </p:cNvSpPr>
          <p:nvPr>
            <p:ph sz="quarter" idx="13"/>
          </p:nvPr>
        </p:nvSpPr>
        <p:spPr/>
        <p:txBody>
          <a:bodyPr>
            <a:normAutofit/>
          </a:bodyPr>
          <a:lstStyle/>
          <a:p>
            <a:r>
              <a:rPr lang="en-US" sz="1800" b="1" dirty="0"/>
              <a:t>The Health Professions and Occupations Act (Act) </a:t>
            </a:r>
          </a:p>
          <a:p>
            <a:pPr marL="342900" indent="-342900">
              <a:buFont typeface="Arial" panose="020B0604020202020204" pitchFamily="34" charset="0"/>
              <a:buChar char="•"/>
            </a:pPr>
            <a:r>
              <a:rPr lang="en-US" sz="1800" dirty="0"/>
              <a:t>Improperly pushed through on 24 November 2022 without the consultation, disclosure, debate and informed voting required in a democracy. </a:t>
            </a:r>
          </a:p>
          <a:p>
            <a:pPr marL="342900" indent="-342900">
              <a:buFont typeface="Arial" panose="020B0604020202020204" pitchFamily="34" charset="0"/>
              <a:buChar char="•"/>
            </a:pPr>
            <a:r>
              <a:rPr lang="en-US" sz="1800" dirty="0"/>
              <a:t>Perhaps the largest bill ever presented to the BC Legislative Assembly at 645 sections over 276 pages, the Act involves repeal of one and amendments to 33 statutes and concerns the governance, licensing, discipline and control of approximately 130,000 health care workers in 25 health professions and occupations in BC.  </a:t>
            </a:r>
          </a:p>
          <a:p>
            <a:pPr marL="342900" indent="-342900">
              <a:buFont typeface="Arial" panose="020B0604020202020204" pitchFamily="34" charset="0"/>
              <a:buChar char="•"/>
            </a:pPr>
            <a:r>
              <a:rPr lang="en-US" sz="1800" dirty="0"/>
              <a:t>Repeals the Health Professions Act (s. 546) and amends 31 existing statutes (ss 547-644).</a:t>
            </a:r>
          </a:p>
          <a:p>
            <a:pPr marL="342900" indent="-342900">
              <a:buFont typeface="Arial" panose="020B0604020202020204" pitchFamily="34" charset="0"/>
              <a:buChar char="•"/>
            </a:pPr>
            <a:r>
              <a:rPr lang="en-US" sz="1800" dirty="0"/>
              <a:t>Has never been subject to proper disclosure, debate and acceptance or rejection by health care workers, the Legislative Assembly or the 5 million residents of BC in need of access to ethical personalized medical care. </a:t>
            </a:r>
          </a:p>
          <a:p>
            <a:pPr marL="342900" indent="-342900">
              <a:buFont typeface="Arial" panose="020B0604020202020204" pitchFamily="34" charset="0"/>
              <a:buChar char="•"/>
            </a:pPr>
            <a:r>
              <a:rPr lang="en-US" sz="1800" dirty="0"/>
              <a:t>Has 645 sections over 276 pages and will replace the Health Professions Act which has 54 Sections over 83 pages.  </a:t>
            </a:r>
          </a:p>
          <a:p>
            <a:pPr marL="342900" indent="-342900">
              <a:buFont typeface="Arial" panose="020B0604020202020204" pitchFamily="34" charset="0"/>
              <a:buChar char="•"/>
            </a:pPr>
            <a:r>
              <a:rPr lang="en-US" sz="1800" dirty="0"/>
              <a:t>Is not yet in force. </a:t>
            </a:r>
          </a:p>
        </p:txBody>
      </p:sp>
    </p:spTree>
    <p:extLst>
      <p:ext uri="{BB962C8B-B14F-4D97-AF65-F5344CB8AC3E}">
        <p14:creationId xmlns:p14="http://schemas.microsoft.com/office/powerpoint/2010/main" val="77116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9F41-2271-2F47-BFB5-DCCD826C7EFA}"/>
              </a:ext>
            </a:extLst>
          </p:cNvPr>
          <p:cNvSpPr>
            <a:spLocks noGrp="1"/>
          </p:cNvSpPr>
          <p:nvPr>
            <p:ph type="title"/>
          </p:nvPr>
        </p:nvSpPr>
        <p:spPr>
          <a:xfrm>
            <a:off x="3048000" y="430609"/>
            <a:ext cx="8607044" cy="557784"/>
          </a:xfrm>
        </p:spPr>
        <p:txBody>
          <a:bodyPr/>
          <a:lstStyle/>
          <a:p>
            <a:r>
              <a:rPr lang="en-US" dirty="0"/>
              <a:t>The Unstated Purpose of the Act  </a:t>
            </a:r>
          </a:p>
        </p:txBody>
      </p:sp>
      <p:sp>
        <p:nvSpPr>
          <p:cNvPr id="7" name="Content Placeholder 6">
            <a:extLst>
              <a:ext uri="{FF2B5EF4-FFF2-40B4-BE49-F238E27FC236}">
                <a16:creationId xmlns:a16="http://schemas.microsoft.com/office/drawing/2014/main" id="{072826F3-9A32-854E-AA06-FFF41CD6AA9D}"/>
              </a:ext>
            </a:extLst>
          </p:cNvPr>
          <p:cNvSpPr>
            <a:spLocks noGrp="1"/>
          </p:cNvSpPr>
          <p:nvPr>
            <p:ph sz="quarter" idx="13"/>
          </p:nvPr>
        </p:nvSpPr>
        <p:spPr>
          <a:xfrm>
            <a:off x="3048000" y="1376542"/>
            <a:ext cx="8858250" cy="5439576"/>
          </a:xfrm>
        </p:spPr>
        <p:txBody>
          <a:bodyPr>
            <a:normAutofit/>
          </a:bodyPr>
          <a:lstStyle/>
          <a:p>
            <a:pPr algn="just"/>
            <a:r>
              <a:rPr lang="en-US" sz="1800" b="1" dirty="0"/>
              <a:t>The Act paves the way for global totalitarian control of health care in BC. The Act</a:t>
            </a:r>
          </a:p>
          <a:p>
            <a:pPr marL="285750" indent="-285750" algn="just">
              <a:buFont typeface="Wingdings" panose="05000000000000000000" pitchFamily="2" charset="2"/>
              <a:buChar char="§"/>
            </a:pPr>
            <a:r>
              <a:rPr lang="en-US" sz="1800" dirty="0"/>
              <a:t>allows for adoption as law in BC, regulations, standards, codes or rules enacted in other jurisdictions or set by “any body that may make codes, standards and rules” (ss. 533, 335), which would allow  rules set by the WHO, WHA, WEF to become law in BC; </a:t>
            </a:r>
          </a:p>
          <a:p>
            <a:pPr marL="285750" indent="-285750" algn="just">
              <a:buFont typeface="Wingdings" panose="05000000000000000000" pitchFamily="2" charset="2"/>
              <a:buChar char="§"/>
            </a:pPr>
            <a:r>
              <a:rPr lang="en-US" sz="1800" dirty="0"/>
              <a:t>mirrors proposed changes to the International Health Regulations (IHR) that appear to provide the foundation of a global system of control over all aspects of health;</a:t>
            </a:r>
          </a:p>
          <a:p>
            <a:pPr marL="285750" indent="-285750" algn="just">
              <a:buFont typeface="Wingdings" panose="05000000000000000000" pitchFamily="2" charset="2"/>
              <a:buChar char="§"/>
            </a:pPr>
            <a:r>
              <a:rPr lang="en-US" sz="1800" dirty="0"/>
              <a:t>IHR proposed rules grant powers to; (i) change the meaning of words; (ii) mandate or prohibit medical treatment of choice; (iii) collect, use and share personal health information without permission; (iv) mandate treatments; (v) declare international or regional health emergencies in response to actual or </a:t>
            </a:r>
            <a:r>
              <a:rPr lang="en-US" sz="1800" i="1" dirty="0"/>
              <a:t>potential</a:t>
            </a:r>
            <a:r>
              <a:rPr lang="en-US" sz="1800" dirty="0"/>
              <a:t> threats to health; (vi) mandate responses to a declared public health emergency; and, (vii) impose punishments for non-compliance. The IHR allow almost anything to qualify as a public health emergency.  </a:t>
            </a:r>
          </a:p>
          <a:p>
            <a:pPr algn="just"/>
            <a:r>
              <a:rPr lang="en-US" sz="1900" dirty="0"/>
              <a:t>The Act authorizes similar measures without a public health emergency. As stated by US law professor Francis Boyle, the IHR and the Pandemic Treaty</a:t>
            </a:r>
            <a:r>
              <a:rPr lang="en-US" sz="1900" i="1" dirty="0"/>
              <a:t> “</a:t>
            </a:r>
            <a:r>
              <a:rPr lang="en-US" sz="1900" i="1" u="sng" dirty="0"/>
              <a:t>are fatally dangerous. Either one or both would set up a worldwide medical police state under the control of the WHO, and… WHO Director… will be able to issue orders that will go all the way down the pipe to your primary care physicians."</a:t>
            </a:r>
            <a:endParaRPr lang="en-US" sz="1900" u="sng" dirty="0"/>
          </a:p>
        </p:txBody>
      </p:sp>
      <p:pic>
        <p:nvPicPr>
          <p:cNvPr id="10" name="Picture 9">
            <a:extLst>
              <a:ext uri="{FF2B5EF4-FFF2-40B4-BE49-F238E27FC236}">
                <a16:creationId xmlns:a16="http://schemas.microsoft.com/office/drawing/2014/main" id="{A2D3023C-03E5-0F47-B3CC-05B17BA40F3A}"/>
              </a:ext>
            </a:extLst>
          </p:cNvPr>
          <p:cNvPicPr>
            <a:picLocks noChangeAspect="1"/>
          </p:cNvPicPr>
          <p:nvPr/>
        </p:nvPicPr>
        <p:blipFill>
          <a:blip r:embed="rId2"/>
          <a:stretch>
            <a:fillRect/>
          </a:stretch>
        </p:blipFill>
        <p:spPr>
          <a:xfrm rot="16200000">
            <a:off x="-2171697" y="2171699"/>
            <a:ext cx="6858000" cy="2514601"/>
          </a:xfrm>
          <a:prstGeom prst="rect">
            <a:avLst/>
          </a:prstGeom>
        </p:spPr>
      </p:pic>
      <p:sp>
        <p:nvSpPr>
          <p:cNvPr id="3" name="TextBox 2">
            <a:extLst>
              <a:ext uri="{FF2B5EF4-FFF2-40B4-BE49-F238E27FC236}">
                <a16:creationId xmlns:a16="http://schemas.microsoft.com/office/drawing/2014/main" id="{76C3F275-C42F-0A44-8C05-E4A706071E51}"/>
              </a:ext>
            </a:extLst>
          </p:cNvPr>
          <p:cNvSpPr txBox="1"/>
          <p:nvPr/>
        </p:nvSpPr>
        <p:spPr>
          <a:xfrm>
            <a:off x="2514603" y="970142"/>
            <a:ext cx="533397" cy="406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74470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882F-BCB4-DA44-9859-69A5FD1DB5C1}"/>
              </a:ext>
            </a:extLst>
          </p:cNvPr>
          <p:cNvSpPr>
            <a:spLocks noGrp="1"/>
          </p:cNvSpPr>
          <p:nvPr>
            <p:ph type="title"/>
          </p:nvPr>
        </p:nvSpPr>
        <p:spPr/>
        <p:txBody>
          <a:bodyPr>
            <a:normAutofit fontScale="90000"/>
          </a:bodyPr>
          <a:lstStyle/>
          <a:p>
            <a:r>
              <a:rPr lang="en-US" dirty="0"/>
              <a:t>Petition to Recall Premier of BC &amp; Rescind the Act </a:t>
            </a:r>
          </a:p>
        </p:txBody>
      </p:sp>
      <p:sp>
        <p:nvSpPr>
          <p:cNvPr id="3" name="Content Placeholder 2">
            <a:extLst>
              <a:ext uri="{FF2B5EF4-FFF2-40B4-BE49-F238E27FC236}">
                <a16:creationId xmlns:a16="http://schemas.microsoft.com/office/drawing/2014/main" id="{630B8CCD-D071-DF41-994C-91E8C58D80F7}"/>
              </a:ext>
            </a:extLst>
          </p:cNvPr>
          <p:cNvSpPr>
            <a:spLocks noGrp="1"/>
          </p:cNvSpPr>
          <p:nvPr>
            <p:ph sz="quarter" idx="13"/>
          </p:nvPr>
        </p:nvSpPr>
        <p:spPr>
          <a:xfrm>
            <a:off x="444500" y="2056167"/>
            <a:ext cx="5330952" cy="4601748"/>
          </a:xfrm>
        </p:spPr>
        <p:txBody>
          <a:bodyPr>
            <a:normAutofit fontScale="92500" lnSpcReduction="10000"/>
          </a:bodyPr>
          <a:lstStyle/>
          <a:p>
            <a:pPr marL="342900" indent="-342900">
              <a:lnSpc>
                <a:spcPct val="150000"/>
              </a:lnSpc>
              <a:spcBef>
                <a:spcPts val="0"/>
              </a:spcBef>
              <a:spcAft>
                <a:spcPts val="0"/>
              </a:spcAft>
              <a:buFont typeface="+mj-lt"/>
              <a:buAutoNum type="arabicPeriod"/>
            </a:pPr>
            <a:r>
              <a:rPr lang="en-CA" sz="1800" dirty="0"/>
              <a:t>Impairs or destroys rights to provide and receive personalized health care; </a:t>
            </a:r>
          </a:p>
          <a:p>
            <a:pPr marL="342900" indent="-342900">
              <a:lnSpc>
                <a:spcPct val="150000"/>
              </a:lnSpc>
              <a:spcBef>
                <a:spcPts val="0"/>
              </a:spcBef>
              <a:spcAft>
                <a:spcPts val="0"/>
              </a:spcAft>
              <a:buFont typeface="+mj-lt"/>
              <a:buAutoNum type="arabicPeriod"/>
            </a:pPr>
            <a:r>
              <a:rPr lang="en-CA" sz="1800" dirty="0"/>
              <a:t>Puts political appointees in charge of governance and licensing of health care workers, lawmaking regarding health, seizure of health records, definition of ethical standards and the punishment of health care workers;</a:t>
            </a:r>
          </a:p>
          <a:p>
            <a:pPr marL="342900" indent="-342900">
              <a:lnSpc>
                <a:spcPct val="150000"/>
              </a:lnSpc>
              <a:spcBef>
                <a:spcPts val="0"/>
              </a:spcBef>
              <a:spcAft>
                <a:spcPts val="0"/>
              </a:spcAft>
              <a:buFont typeface="+mj-lt"/>
              <a:buAutoNum type="arabicPeriod"/>
            </a:pPr>
            <a:r>
              <a:rPr lang="en-CA" sz="1800" dirty="0"/>
              <a:t>Prohibits punished medical advice to patients of opinions to public that are not sanctioned by authorities;     </a:t>
            </a:r>
          </a:p>
          <a:p>
            <a:pPr marL="342900" indent="-342900">
              <a:lnSpc>
                <a:spcPct val="150000"/>
              </a:lnSpc>
              <a:spcBef>
                <a:spcPts val="0"/>
              </a:spcBef>
              <a:spcAft>
                <a:spcPts val="0"/>
              </a:spcAft>
              <a:buFont typeface="+mj-lt"/>
              <a:buAutoNum type="arabicPeriod"/>
            </a:pPr>
            <a:r>
              <a:rPr lang="en-CA" sz="1800" dirty="0"/>
              <a:t>Criminalizes freedom of expression and authorizes violation of other essential rights including rights to privacy and due process;  </a:t>
            </a:r>
          </a:p>
          <a:p>
            <a:endParaRPr lang="en-US" dirty="0"/>
          </a:p>
        </p:txBody>
      </p:sp>
      <p:sp>
        <p:nvSpPr>
          <p:cNvPr id="4" name="Content Placeholder 3">
            <a:extLst>
              <a:ext uri="{FF2B5EF4-FFF2-40B4-BE49-F238E27FC236}">
                <a16:creationId xmlns:a16="http://schemas.microsoft.com/office/drawing/2014/main" id="{3D6EAB26-F15B-DE44-9EDD-D033916FE56C}"/>
              </a:ext>
            </a:extLst>
          </p:cNvPr>
          <p:cNvSpPr>
            <a:spLocks noGrp="1"/>
          </p:cNvSpPr>
          <p:nvPr>
            <p:ph sz="quarter" idx="14"/>
          </p:nvPr>
        </p:nvSpPr>
        <p:spPr>
          <a:xfrm>
            <a:off x="6298690" y="2056167"/>
            <a:ext cx="5330952" cy="4776534"/>
          </a:xfrm>
        </p:spPr>
        <p:txBody>
          <a:bodyPr>
            <a:normAutofit/>
          </a:bodyPr>
          <a:lstStyle/>
          <a:p>
            <a:pPr marL="342900" indent="-342900">
              <a:lnSpc>
                <a:spcPct val="130000"/>
              </a:lnSpc>
              <a:spcBef>
                <a:spcPts val="0"/>
              </a:spcBef>
              <a:spcAft>
                <a:spcPts val="0"/>
              </a:spcAft>
              <a:buAutoNum type="arabicPeriod" startAt="5"/>
            </a:pPr>
            <a:r>
              <a:rPr lang="en-CA" sz="1700" dirty="0"/>
              <a:t>Authorizes adoption as BC law, laws made elsewhere and rules made by organizations without notice, justification, consultation, voting or oversight;  </a:t>
            </a:r>
          </a:p>
          <a:p>
            <a:pPr marL="342900" indent="-342900">
              <a:lnSpc>
                <a:spcPct val="130000"/>
              </a:lnSpc>
              <a:spcBef>
                <a:spcPts val="0"/>
              </a:spcBef>
              <a:spcAft>
                <a:spcPts val="0"/>
              </a:spcAft>
              <a:buAutoNum type="arabicPeriod" startAt="5"/>
            </a:pPr>
            <a:r>
              <a:rPr lang="en-CA" sz="1700" dirty="0"/>
              <a:t>Allows appointees to mandate vaccination as a condition of licensing and employment; </a:t>
            </a:r>
          </a:p>
          <a:p>
            <a:pPr marL="342900" indent="-342900">
              <a:lnSpc>
                <a:spcPct val="130000"/>
              </a:lnSpc>
              <a:spcBef>
                <a:spcPts val="0"/>
              </a:spcBef>
              <a:spcAft>
                <a:spcPts val="0"/>
              </a:spcAft>
              <a:buAutoNum type="arabicPeriod" startAt="5"/>
            </a:pPr>
            <a:r>
              <a:rPr lang="en-CA" sz="1700" dirty="0"/>
              <a:t>Creates involuntary markets for pharma products through mandated vaccination;</a:t>
            </a:r>
          </a:p>
          <a:p>
            <a:pPr marL="342900" indent="-342900">
              <a:lnSpc>
                <a:spcPct val="130000"/>
              </a:lnSpc>
              <a:spcBef>
                <a:spcPts val="0"/>
              </a:spcBef>
              <a:spcAft>
                <a:spcPts val="0"/>
              </a:spcAft>
              <a:buAutoNum type="arabicPeriod" startAt="5"/>
            </a:pPr>
            <a:r>
              <a:rPr lang="en-CA" sz="1700" dirty="0"/>
              <a:t>Authorizes appointees to change the meaning of words.  </a:t>
            </a:r>
          </a:p>
          <a:p>
            <a:r>
              <a:rPr lang="en-US" dirty="0"/>
              <a:t>The Petition did not receive the requisite number of signatures to trigger recall. </a:t>
            </a:r>
          </a:p>
        </p:txBody>
      </p:sp>
      <p:sp>
        <p:nvSpPr>
          <p:cNvPr id="7" name="TextBox 6">
            <a:extLst>
              <a:ext uri="{FF2B5EF4-FFF2-40B4-BE49-F238E27FC236}">
                <a16:creationId xmlns:a16="http://schemas.microsoft.com/office/drawing/2014/main" id="{E970BC5C-0C69-4C4A-BE2A-9EE3D0F43010}"/>
              </a:ext>
            </a:extLst>
          </p:cNvPr>
          <p:cNvSpPr txBox="1"/>
          <p:nvPr/>
        </p:nvSpPr>
        <p:spPr>
          <a:xfrm>
            <a:off x="444500" y="1161536"/>
            <a:ext cx="10948430" cy="707886"/>
          </a:xfrm>
          <a:prstGeom prst="rect">
            <a:avLst/>
          </a:prstGeom>
          <a:noFill/>
        </p:spPr>
        <p:txBody>
          <a:bodyPr wrap="square" rtlCol="0">
            <a:spAutoFit/>
          </a:bodyPr>
          <a:lstStyle/>
          <a:p>
            <a:r>
              <a:rPr lang="en-CA" sz="2000" dirty="0"/>
              <a:t>A Petition to recall Premier David Eby as the MLA for Vancouver Point Grey was initiated because of perceptions that the Act: </a:t>
            </a:r>
            <a:endParaRPr lang="en-US" sz="2000" dirty="0"/>
          </a:p>
        </p:txBody>
      </p:sp>
      <p:sp>
        <p:nvSpPr>
          <p:cNvPr id="11" name="TextBox 10">
            <a:extLst>
              <a:ext uri="{FF2B5EF4-FFF2-40B4-BE49-F238E27FC236}">
                <a16:creationId xmlns:a16="http://schemas.microsoft.com/office/drawing/2014/main" id="{BB0DC6AE-5D49-0640-8617-DA12F0378F81}"/>
              </a:ext>
            </a:extLst>
          </p:cNvPr>
          <p:cNvSpPr txBox="1"/>
          <p:nvPr/>
        </p:nvSpPr>
        <p:spPr>
          <a:xfrm>
            <a:off x="7071124" y="6165177"/>
            <a:ext cx="4592319" cy="830997"/>
          </a:xfrm>
          <a:prstGeom prst="rect">
            <a:avLst/>
          </a:prstGeom>
          <a:noFill/>
        </p:spPr>
        <p:txBody>
          <a:bodyPr wrap="square" rtlCol="0" anchor="ctr">
            <a:spAutoFit/>
          </a:bodyPr>
          <a:lstStyle/>
          <a:p>
            <a:r>
              <a:rPr lang="en-US" sz="1600" dirty="0">
                <a:solidFill>
                  <a:schemeClr val="bg2">
                    <a:lumMod val="25000"/>
                  </a:schemeClr>
                </a:solidFill>
                <a:hlinkClick r:id="rId2"/>
              </a:rPr>
              <a:t>https://www.bclaws.gov.bc.ca/civix/document/id/complete/statreg/96398_02</a:t>
            </a:r>
            <a:endParaRPr lang="en-US" sz="1600" dirty="0">
              <a:solidFill>
                <a:schemeClr val="bg2">
                  <a:lumMod val="25000"/>
                </a:schemeClr>
              </a:solidFill>
            </a:endParaRPr>
          </a:p>
          <a:p>
            <a:endParaRPr lang="en-US" sz="1600" dirty="0">
              <a:solidFill>
                <a:schemeClr val="bg2">
                  <a:lumMod val="25000"/>
                </a:schemeClr>
              </a:solidFill>
            </a:endParaRPr>
          </a:p>
        </p:txBody>
      </p:sp>
      <p:pic>
        <p:nvPicPr>
          <p:cNvPr id="13" name="Picture 12">
            <a:extLst>
              <a:ext uri="{FF2B5EF4-FFF2-40B4-BE49-F238E27FC236}">
                <a16:creationId xmlns:a16="http://schemas.microsoft.com/office/drawing/2014/main" id="{6E267A21-4D10-304E-ADDB-EED3342B1DE7}"/>
              </a:ext>
            </a:extLst>
          </p:cNvPr>
          <p:cNvPicPr>
            <a:picLocks noChangeAspect="1"/>
          </p:cNvPicPr>
          <p:nvPr/>
        </p:nvPicPr>
        <p:blipFill>
          <a:blip r:embed="rId3">
            <a:lum bright="70000" contrast="-70000"/>
          </a:blip>
          <a:stretch>
            <a:fillRect/>
          </a:stretch>
        </p:blipFill>
        <p:spPr>
          <a:xfrm>
            <a:off x="6528366" y="6187514"/>
            <a:ext cx="542758" cy="523714"/>
          </a:xfrm>
          <a:prstGeom prst="rect">
            <a:avLst/>
          </a:prstGeom>
        </p:spPr>
      </p:pic>
    </p:spTree>
    <p:extLst>
      <p:ext uri="{BB962C8B-B14F-4D97-AF65-F5344CB8AC3E}">
        <p14:creationId xmlns:p14="http://schemas.microsoft.com/office/powerpoint/2010/main" val="3373807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Recall Petition &amp; Petition to Legislative Assembly </a:t>
            </a:r>
          </a:p>
        </p:txBody>
      </p:sp>
      <p:sp>
        <p:nvSpPr>
          <p:cNvPr id="3" name="Content Placeholder 2"/>
          <p:cNvSpPr>
            <a:spLocks noGrp="1"/>
          </p:cNvSpPr>
          <p:nvPr>
            <p:ph sz="quarter" idx="13"/>
          </p:nvPr>
        </p:nvSpPr>
        <p:spPr/>
        <p:txBody>
          <a:bodyPr>
            <a:noAutofit/>
          </a:bodyPr>
          <a:lstStyle/>
          <a:p>
            <a:r>
              <a:rPr lang="en-US" sz="2000" b="1" dirty="0"/>
              <a:t>Recall Process – </a:t>
            </a:r>
            <a:r>
              <a:rPr lang="en-US" sz="2000" dirty="0"/>
              <a:t>To trigger recall of MLA David Eby, the </a:t>
            </a:r>
            <a:r>
              <a:rPr lang="en-US" sz="2000" u="sng" dirty="0">
                <a:hlinkClick r:id="rId2"/>
              </a:rPr>
              <a:t>Recall and Initiative Act</a:t>
            </a:r>
            <a:r>
              <a:rPr lang="en-US" sz="2000" u="sng" dirty="0"/>
              <a:t> required campaigners to collect, in 60 days ending 17 March 2023), signatures from 40% of the 41,000 voters in the Vancouver Point Grey constituency. </a:t>
            </a:r>
            <a:r>
              <a:rPr lang="en-US" sz="2000" dirty="0"/>
              <a:t>  </a:t>
            </a:r>
          </a:p>
          <a:p>
            <a:r>
              <a:rPr lang="en-US" sz="2000" b="1" dirty="0"/>
              <a:t>11.31% of constituents voting in the 2022 election opposed the Act and supported Recall</a:t>
            </a:r>
            <a:r>
              <a:rPr lang="en-US" sz="2000" dirty="0"/>
              <a:t> - 2,737 Vancouver Point Grey constituents, representing 11.31% of votes cast in the October 2020 election  signed the petition to recall the Premier for his support of the Act. </a:t>
            </a:r>
          </a:p>
          <a:p>
            <a:r>
              <a:rPr lang="en-US" sz="2000" b="1" dirty="0"/>
              <a:t>17,500 signed  a Petition to the Legislative Assembly of BC opposing the Act. - </a:t>
            </a:r>
            <a:r>
              <a:rPr lang="en-US" sz="2000" dirty="0"/>
              <a:t>On 4 May 2023 John Rustad, Leader of the Conservative Party of BC and MLA for Nechako Lakes presented a Petition signed by 17,500 people calling for the Act to be paused. </a:t>
            </a:r>
            <a:endParaRPr lang="en-US" sz="2000" b="1" dirty="0"/>
          </a:p>
          <a:p>
            <a:endParaRPr lang="en-US" sz="2000" dirty="0"/>
          </a:p>
        </p:txBody>
      </p:sp>
    </p:spTree>
    <p:extLst>
      <p:ext uri="{BB962C8B-B14F-4D97-AF65-F5344CB8AC3E}">
        <p14:creationId xmlns:p14="http://schemas.microsoft.com/office/powerpoint/2010/main" val="3207635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D8182548-1F58-2A4E-A59B-663B818D12AA}"/>
              </a:ext>
            </a:extLst>
          </p:cNvPr>
          <p:cNvSpPr>
            <a:spLocks noGrp="1"/>
          </p:cNvSpPr>
          <p:nvPr>
            <p:ph type="title"/>
          </p:nvPr>
        </p:nvSpPr>
        <p:spPr/>
        <p:txBody>
          <a:bodyPr>
            <a:normAutofit/>
          </a:bodyPr>
          <a:lstStyle/>
          <a:p>
            <a:r>
              <a:rPr lang="en-US" dirty="0"/>
              <a:t>Issues of Concern: Impact of the Act</a:t>
            </a:r>
          </a:p>
        </p:txBody>
      </p:sp>
      <p:sp>
        <p:nvSpPr>
          <p:cNvPr id="507" name="Text Placeholder 506">
            <a:extLst>
              <a:ext uri="{FF2B5EF4-FFF2-40B4-BE49-F238E27FC236}">
                <a16:creationId xmlns:a16="http://schemas.microsoft.com/office/drawing/2014/main" id="{DCF15CBD-E309-450A-B4BE-870A31A8B4C4}"/>
              </a:ext>
            </a:extLst>
          </p:cNvPr>
          <p:cNvSpPr>
            <a:spLocks noGrp="1"/>
          </p:cNvSpPr>
          <p:nvPr>
            <p:ph type="body" idx="31"/>
          </p:nvPr>
        </p:nvSpPr>
        <p:spPr/>
        <p:txBody>
          <a:bodyPr>
            <a:noAutofit/>
          </a:bodyPr>
          <a:lstStyle/>
          <a:p>
            <a:pPr lvl="1"/>
            <a:r>
              <a:rPr lang="en-US" sz="1600" b="1" dirty="0"/>
              <a:t>Governance</a:t>
            </a:r>
          </a:p>
          <a:p>
            <a:pPr lvl="1"/>
            <a:r>
              <a:rPr lang="en-US" b="1" dirty="0">
                <a:solidFill>
                  <a:schemeClr val="tx1"/>
                </a:solidFill>
              </a:rPr>
              <a:t>Slides 8-12</a:t>
            </a:r>
          </a:p>
          <a:p>
            <a:pPr>
              <a:spcBef>
                <a:spcPts val="2000"/>
              </a:spcBef>
            </a:pPr>
            <a:r>
              <a:rPr lang="en-US" dirty="0"/>
              <a:t>Page 00</a:t>
            </a:r>
          </a:p>
        </p:txBody>
      </p:sp>
      <p:sp>
        <p:nvSpPr>
          <p:cNvPr id="509" name="Text Placeholder 508">
            <a:extLst>
              <a:ext uri="{FF2B5EF4-FFF2-40B4-BE49-F238E27FC236}">
                <a16:creationId xmlns:a16="http://schemas.microsoft.com/office/drawing/2014/main" id="{39B454E4-847E-4615-B29B-91AA8E295318}"/>
              </a:ext>
            </a:extLst>
          </p:cNvPr>
          <p:cNvSpPr>
            <a:spLocks noGrp="1"/>
          </p:cNvSpPr>
          <p:nvPr>
            <p:ph type="body" idx="66"/>
          </p:nvPr>
        </p:nvSpPr>
        <p:spPr/>
        <p:txBody>
          <a:bodyPr>
            <a:noAutofit/>
          </a:bodyPr>
          <a:lstStyle/>
          <a:p>
            <a:pPr lvl="1"/>
            <a:r>
              <a:rPr lang="en-US" sz="1600" b="1" dirty="0"/>
              <a:t>Law Making</a:t>
            </a:r>
          </a:p>
          <a:p>
            <a:pPr>
              <a:spcBef>
                <a:spcPts val="2000"/>
              </a:spcBef>
            </a:pPr>
            <a:r>
              <a:rPr lang="en-US" sz="1200" b="1" dirty="0"/>
              <a:t>Slides 11-13</a:t>
            </a:r>
          </a:p>
          <a:p>
            <a:endParaRPr lang="en-US" dirty="0"/>
          </a:p>
        </p:txBody>
      </p:sp>
      <p:sp>
        <p:nvSpPr>
          <p:cNvPr id="510" name="Text Placeholder 509">
            <a:extLst>
              <a:ext uri="{FF2B5EF4-FFF2-40B4-BE49-F238E27FC236}">
                <a16:creationId xmlns:a16="http://schemas.microsoft.com/office/drawing/2014/main" id="{C76F256F-E0CF-4B5C-9851-DCDAF181EAC1}"/>
              </a:ext>
            </a:extLst>
          </p:cNvPr>
          <p:cNvSpPr>
            <a:spLocks noGrp="1"/>
          </p:cNvSpPr>
          <p:nvPr>
            <p:ph type="body" idx="67"/>
          </p:nvPr>
        </p:nvSpPr>
        <p:spPr>
          <a:xfrm>
            <a:off x="6310378" y="2527237"/>
            <a:ext cx="2267712" cy="1655824"/>
          </a:xfrm>
        </p:spPr>
        <p:txBody>
          <a:bodyPr>
            <a:noAutofit/>
          </a:bodyPr>
          <a:lstStyle/>
          <a:p>
            <a:pPr lvl="1"/>
            <a:r>
              <a:rPr lang="en-US" sz="1600" b="1" dirty="0"/>
              <a:t>Compulsory Vaccination</a:t>
            </a:r>
          </a:p>
          <a:p>
            <a:pPr>
              <a:spcBef>
                <a:spcPts val="800"/>
              </a:spcBef>
            </a:pPr>
            <a:r>
              <a:rPr lang="en-US" sz="1200" b="1" dirty="0"/>
              <a:t>Slide 14</a:t>
            </a:r>
          </a:p>
          <a:p>
            <a:endParaRPr lang="en-US" dirty="0"/>
          </a:p>
        </p:txBody>
      </p:sp>
      <p:sp>
        <p:nvSpPr>
          <p:cNvPr id="511" name="Text Placeholder 510">
            <a:extLst>
              <a:ext uri="{FF2B5EF4-FFF2-40B4-BE49-F238E27FC236}">
                <a16:creationId xmlns:a16="http://schemas.microsoft.com/office/drawing/2014/main" id="{9621D1A0-D246-4810-BE69-1B04105C680C}"/>
              </a:ext>
            </a:extLst>
          </p:cNvPr>
          <p:cNvSpPr>
            <a:spLocks noGrp="1"/>
          </p:cNvSpPr>
          <p:nvPr>
            <p:ph type="body" idx="68"/>
          </p:nvPr>
        </p:nvSpPr>
        <p:spPr/>
        <p:txBody>
          <a:bodyPr>
            <a:noAutofit/>
          </a:bodyPr>
          <a:lstStyle/>
          <a:p>
            <a:pPr lvl="1"/>
            <a:r>
              <a:rPr lang="en-US" sz="1600" b="1" dirty="0"/>
              <a:t>Emergency Orders</a:t>
            </a:r>
          </a:p>
          <a:p>
            <a:pPr>
              <a:spcBef>
                <a:spcPts val="500"/>
              </a:spcBef>
            </a:pPr>
            <a:r>
              <a:rPr lang="en-US" sz="1200" b="1" dirty="0"/>
              <a:t>Slides 20-21</a:t>
            </a:r>
            <a:endParaRPr lang="en-US" sz="1200" dirty="0"/>
          </a:p>
          <a:p>
            <a:endParaRPr lang="en-US" dirty="0"/>
          </a:p>
        </p:txBody>
      </p:sp>
      <p:sp>
        <p:nvSpPr>
          <p:cNvPr id="487" name="Text Placeholder 486">
            <a:extLst>
              <a:ext uri="{FF2B5EF4-FFF2-40B4-BE49-F238E27FC236}">
                <a16:creationId xmlns:a16="http://schemas.microsoft.com/office/drawing/2014/main" id="{409DCE1C-C8CD-41A2-A1B3-ED378D82B9D3}"/>
              </a:ext>
              <a:ext uri="{C183D7F6-B498-43B3-948B-1728B52AA6E4}">
                <adec:decorative xmlns:adec="http://schemas.microsoft.com/office/drawing/2017/decorative" val="1"/>
              </a:ext>
            </a:extLst>
          </p:cNvPr>
          <p:cNvSpPr>
            <a:spLocks noGrp="1"/>
          </p:cNvSpPr>
          <p:nvPr>
            <p:ph type="body" sz="quarter" idx="49"/>
          </p:nvPr>
        </p:nvSpPr>
        <p:spPr/>
        <p:txBody>
          <a:bodyPr/>
          <a:lstStyle/>
          <a:p>
            <a:r>
              <a:rPr lang="en-US" dirty="0"/>
              <a:t>1</a:t>
            </a:r>
          </a:p>
        </p:txBody>
      </p:sp>
      <p:sp>
        <p:nvSpPr>
          <p:cNvPr id="489" name="Text Placeholder 488">
            <a:extLst>
              <a:ext uri="{FF2B5EF4-FFF2-40B4-BE49-F238E27FC236}">
                <a16:creationId xmlns:a16="http://schemas.microsoft.com/office/drawing/2014/main" id="{AE295FCF-44FC-43A5-83ED-E3FB65D98F53}"/>
              </a:ext>
              <a:ext uri="{C183D7F6-B498-43B3-948B-1728B52AA6E4}">
                <adec:decorative xmlns:adec="http://schemas.microsoft.com/office/drawing/2017/decorative" val="1"/>
              </a:ext>
            </a:extLst>
          </p:cNvPr>
          <p:cNvSpPr>
            <a:spLocks noGrp="1"/>
          </p:cNvSpPr>
          <p:nvPr>
            <p:ph type="body" sz="quarter" idx="50"/>
          </p:nvPr>
        </p:nvSpPr>
        <p:spPr>
          <a:xfrm>
            <a:off x="3616961" y="2508422"/>
            <a:ext cx="679461" cy="704614"/>
          </a:xfrm>
        </p:spPr>
        <p:txBody>
          <a:bodyPr/>
          <a:lstStyle/>
          <a:p>
            <a:r>
              <a:rPr lang="en-US" dirty="0"/>
              <a:t>2</a:t>
            </a:r>
          </a:p>
        </p:txBody>
      </p:sp>
      <p:sp>
        <p:nvSpPr>
          <p:cNvPr id="491" name="Text Placeholder 490">
            <a:extLst>
              <a:ext uri="{FF2B5EF4-FFF2-40B4-BE49-F238E27FC236}">
                <a16:creationId xmlns:a16="http://schemas.microsoft.com/office/drawing/2014/main" id="{32893D85-2F61-4E3B-BDA3-5C4096E20396}"/>
              </a:ext>
              <a:ext uri="{C183D7F6-B498-43B3-948B-1728B52AA6E4}">
                <adec:decorative xmlns:adec="http://schemas.microsoft.com/office/drawing/2017/decorative" val="1"/>
              </a:ext>
            </a:extLst>
          </p:cNvPr>
          <p:cNvSpPr>
            <a:spLocks noGrp="1"/>
          </p:cNvSpPr>
          <p:nvPr>
            <p:ph type="body" sz="quarter" idx="51"/>
          </p:nvPr>
        </p:nvSpPr>
        <p:spPr/>
        <p:txBody>
          <a:bodyPr/>
          <a:lstStyle/>
          <a:p>
            <a:r>
              <a:rPr lang="en-US" dirty="0"/>
              <a:t>3</a:t>
            </a:r>
          </a:p>
        </p:txBody>
      </p:sp>
      <p:sp>
        <p:nvSpPr>
          <p:cNvPr id="508" name="Text Placeholder 507">
            <a:extLst>
              <a:ext uri="{FF2B5EF4-FFF2-40B4-BE49-F238E27FC236}">
                <a16:creationId xmlns:a16="http://schemas.microsoft.com/office/drawing/2014/main" id="{47DDE49A-5525-4643-87C7-69C59B0FC6D4}"/>
              </a:ext>
              <a:ext uri="{C183D7F6-B498-43B3-948B-1728B52AA6E4}">
                <adec:decorative xmlns:adec="http://schemas.microsoft.com/office/drawing/2017/decorative" val="1"/>
              </a:ext>
            </a:extLst>
          </p:cNvPr>
          <p:cNvSpPr>
            <a:spLocks noGrp="1"/>
          </p:cNvSpPr>
          <p:nvPr>
            <p:ph type="body" sz="quarter" idx="55"/>
          </p:nvPr>
        </p:nvSpPr>
        <p:spPr/>
        <p:txBody>
          <a:bodyPr/>
          <a:lstStyle/>
          <a:p>
            <a:r>
              <a:rPr lang="en-US" dirty="0"/>
              <a:t>4</a:t>
            </a:r>
          </a:p>
        </p:txBody>
      </p:sp>
      <p:sp>
        <p:nvSpPr>
          <p:cNvPr id="512" name="Text Placeholder 511">
            <a:extLst>
              <a:ext uri="{FF2B5EF4-FFF2-40B4-BE49-F238E27FC236}">
                <a16:creationId xmlns:a16="http://schemas.microsoft.com/office/drawing/2014/main" id="{B7EACB6E-F5E0-41D3-8A7F-6076EB6AE5CC}"/>
              </a:ext>
            </a:extLst>
          </p:cNvPr>
          <p:cNvSpPr>
            <a:spLocks noGrp="1"/>
          </p:cNvSpPr>
          <p:nvPr>
            <p:ph type="body" idx="69"/>
          </p:nvPr>
        </p:nvSpPr>
        <p:spPr/>
        <p:txBody>
          <a:bodyPr>
            <a:noAutofit/>
          </a:bodyPr>
          <a:lstStyle/>
          <a:p>
            <a:pPr lvl="1"/>
            <a:r>
              <a:rPr lang="en-US" sz="1600" b="1" dirty="0"/>
              <a:t>Enforcement</a:t>
            </a:r>
          </a:p>
          <a:p>
            <a:pPr>
              <a:spcBef>
                <a:spcPts val="2800"/>
              </a:spcBef>
            </a:pPr>
            <a:r>
              <a:rPr lang="en-US" sz="1200" b="1" dirty="0"/>
              <a:t>Slides 20-21</a:t>
            </a:r>
            <a:endParaRPr lang="en-US" dirty="0"/>
          </a:p>
        </p:txBody>
      </p:sp>
      <p:sp>
        <p:nvSpPr>
          <p:cNvPr id="513" name="Text Placeholder 512">
            <a:extLst>
              <a:ext uri="{FF2B5EF4-FFF2-40B4-BE49-F238E27FC236}">
                <a16:creationId xmlns:a16="http://schemas.microsoft.com/office/drawing/2014/main" id="{86222F40-9222-41F8-848D-E2A8A71535F7}"/>
              </a:ext>
            </a:extLst>
          </p:cNvPr>
          <p:cNvSpPr>
            <a:spLocks noGrp="1"/>
          </p:cNvSpPr>
          <p:nvPr>
            <p:ph type="body" idx="70"/>
          </p:nvPr>
        </p:nvSpPr>
        <p:spPr/>
        <p:txBody>
          <a:bodyPr>
            <a:noAutofit/>
          </a:bodyPr>
          <a:lstStyle/>
          <a:p>
            <a:pPr lvl="1"/>
            <a:r>
              <a:rPr lang="en-US" sz="1600" b="1" dirty="0"/>
              <a:t>Data Collection </a:t>
            </a:r>
          </a:p>
          <a:p>
            <a:r>
              <a:rPr lang="en-US" sz="1200" b="1" dirty="0"/>
              <a:t>Slides 22-23</a:t>
            </a:r>
          </a:p>
          <a:p>
            <a:endParaRPr lang="en-US" dirty="0"/>
          </a:p>
        </p:txBody>
      </p:sp>
      <p:sp>
        <p:nvSpPr>
          <p:cNvPr id="514" name="Text Placeholder 513">
            <a:extLst>
              <a:ext uri="{FF2B5EF4-FFF2-40B4-BE49-F238E27FC236}">
                <a16:creationId xmlns:a16="http://schemas.microsoft.com/office/drawing/2014/main" id="{575E3457-C07F-43DE-A7F3-EB58ACEF6429}"/>
              </a:ext>
            </a:extLst>
          </p:cNvPr>
          <p:cNvSpPr>
            <a:spLocks noGrp="1"/>
          </p:cNvSpPr>
          <p:nvPr>
            <p:ph type="body" idx="71"/>
          </p:nvPr>
        </p:nvSpPr>
        <p:spPr>
          <a:xfrm>
            <a:off x="6322735" y="4582722"/>
            <a:ext cx="2267712" cy="1655824"/>
          </a:xfrm>
        </p:spPr>
        <p:txBody>
          <a:bodyPr>
            <a:noAutofit/>
          </a:bodyPr>
          <a:lstStyle/>
          <a:p>
            <a:pPr lvl="1"/>
            <a:r>
              <a:rPr lang="en-US" sz="1600" b="1" dirty="0"/>
              <a:t>No Statutory Purpose</a:t>
            </a:r>
          </a:p>
          <a:p>
            <a:pPr lvl="1"/>
            <a:r>
              <a:rPr lang="en-US" sz="1600" b="1" dirty="0"/>
              <a:t>Slides 24-25</a:t>
            </a:r>
          </a:p>
          <a:p>
            <a:pPr>
              <a:spcBef>
                <a:spcPts val="2200"/>
              </a:spcBef>
            </a:pPr>
            <a:r>
              <a:rPr lang="en-US" dirty="0"/>
              <a:t>Page 00</a:t>
            </a:r>
          </a:p>
          <a:p>
            <a:endParaRPr lang="en-US" dirty="0"/>
          </a:p>
        </p:txBody>
      </p:sp>
      <p:sp>
        <p:nvSpPr>
          <p:cNvPr id="515" name="Text Placeholder 514">
            <a:extLst>
              <a:ext uri="{FF2B5EF4-FFF2-40B4-BE49-F238E27FC236}">
                <a16:creationId xmlns:a16="http://schemas.microsoft.com/office/drawing/2014/main" id="{7645AB0B-466B-46CE-B9C2-F1830A572912}"/>
              </a:ext>
            </a:extLst>
          </p:cNvPr>
          <p:cNvSpPr>
            <a:spLocks noGrp="1"/>
          </p:cNvSpPr>
          <p:nvPr>
            <p:ph type="body" idx="72"/>
          </p:nvPr>
        </p:nvSpPr>
        <p:spPr/>
        <p:txBody>
          <a:bodyPr>
            <a:noAutofit/>
          </a:bodyPr>
          <a:lstStyle/>
          <a:p>
            <a:pPr lvl="1"/>
            <a:r>
              <a:rPr lang="en-US" sz="1600" b="1" dirty="0"/>
              <a:t>Immunity &amp; and Limited Review</a:t>
            </a:r>
          </a:p>
          <a:p>
            <a:r>
              <a:rPr lang="en-US" dirty="0"/>
              <a:t>age 00</a:t>
            </a:r>
          </a:p>
          <a:p>
            <a:endParaRPr lang="en-US" dirty="0"/>
          </a:p>
        </p:txBody>
      </p:sp>
      <p:sp>
        <p:nvSpPr>
          <p:cNvPr id="516" name="Text Placeholder 515">
            <a:extLst>
              <a:ext uri="{FF2B5EF4-FFF2-40B4-BE49-F238E27FC236}">
                <a16:creationId xmlns:a16="http://schemas.microsoft.com/office/drawing/2014/main" id="{7799B583-DBEB-416B-B2DD-49B551642693}"/>
              </a:ext>
              <a:ext uri="{C183D7F6-B498-43B3-948B-1728B52AA6E4}">
                <adec:decorative xmlns:adec="http://schemas.microsoft.com/office/drawing/2017/decorative" val="1"/>
              </a:ext>
            </a:extLst>
          </p:cNvPr>
          <p:cNvSpPr>
            <a:spLocks noGrp="1"/>
          </p:cNvSpPr>
          <p:nvPr>
            <p:ph type="body" sz="quarter" idx="73"/>
          </p:nvPr>
        </p:nvSpPr>
        <p:spPr/>
        <p:txBody>
          <a:bodyPr/>
          <a:lstStyle/>
          <a:p>
            <a:r>
              <a:rPr lang="en-US" dirty="0"/>
              <a:t>5</a:t>
            </a:r>
          </a:p>
        </p:txBody>
      </p:sp>
      <p:sp>
        <p:nvSpPr>
          <p:cNvPr id="517" name="Text Placeholder 516">
            <a:extLst>
              <a:ext uri="{FF2B5EF4-FFF2-40B4-BE49-F238E27FC236}">
                <a16:creationId xmlns:a16="http://schemas.microsoft.com/office/drawing/2014/main" id="{69A13EEE-1B79-42FD-8248-A703748BF586}"/>
              </a:ext>
              <a:ext uri="{C183D7F6-B498-43B3-948B-1728B52AA6E4}">
                <adec:decorative xmlns:adec="http://schemas.microsoft.com/office/drawing/2017/decorative" val="1"/>
              </a:ext>
            </a:extLst>
          </p:cNvPr>
          <p:cNvSpPr>
            <a:spLocks noGrp="1"/>
          </p:cNvSpPr>
          <p:nvPr>
            <p:ph type="body" sz="quarter" idx="74"/>
          </p:nvPr>
        </p:nvSpPr>
        <p:spPr/>
        <p:txBody>
          <a:bodyPr/>
          <a:lstStyle/>
          <a:p>
            <a:r>
              <a:rPr lang="en-US" dirty="0"/>
              <a:t>6</a:t>
            </a:r>
          </a:p>
        </p:txBody>
      </p:sp>
      <p:sp>
        <p:nvSpPr>
          <p:cNvPr id="518" name="Text Placeholder 517">
            <a:extLst>
              <a:ext uri="{FF2B5EF4-FFF2-40B4-BE49-F238E27FC236}">
                <a16:creationId xmlns:a16="http://schemas.microsoft.com/office/drawing/2014/main" id="{0F6A2892-B985-4674-924F-0C495222D2D8}"/>
              </a:ext>
              <a:ext uri="{C183D7F6-B498-43B3-948B-1728B52AA6E4}">
                <adec:decorative xmlns:adec="http://schemas.microsoft.com/office/drawing/2017/decorative" val="1"/>
              </a:ext>
            </a:extLst>
          </p:cNvPr>
          <p:cNvSpPr>
            <a:spLocks noGrp="1"/>
          </p:cNvSpPr>
          <p:nvPr>
            <p:ph type="body" sz="quarter" idx="75"/>
          </p:nvPr>
        </p:nvSpPr>
        <p:spPr/>
        <p:txBody>
          <a:bodyPr/>
          <a:lstStyle/>
          <a:p>
            <a:r>
              <a:rPr lang="en-US" dirty="0"/>
              <a:t>7</a:t>
            </a:r>
          </a:p>
        </p:txBody>
      </p:sp>
      <p:sp>
        <p:nvSpPr>
          <p:cNvPr id="519" name="Text Placeholder 518">
            <a:extLst>
              <a:ext uri="{FF2B5EF4-FFF2-40B4-BE49-F238E27FC236}">
                <a16:creationId xmlns:a16="http://schemas.microsoft.com/office/drawing/2014/main" id="{6F4307D0-894D-4FC3-ADE2-39BDD685E313}"/>
              </a:ext>
              <a:ext uri="{C183D7F6-B498-43B3-948B-1728B52AA6E4}">
                <adec:decorative xmlns:adec="http://schemas.microsoft.com/office/drawing/2017/decorative" val="1"/>
              </a:ext>
            </a:extLst>
          </p:cNvPr>
          <p:cNvSpPr>
            <a:spLocks noGrp="1"/>
          </p:cNvSpPr>
          <p:nvPr>
            <p:ph type="body" sz="quarter" idx="76"/>
          </p:nvPr>
        </p:nvSpPr>
        <p:spPr/>
        <p:txBody>
          <a:bodyPr/>
          <a:lstStyle/>
          <a:p>
            <a:r>
              <a:rPr lang="en-US" dirty="0"/>
              <a:t>8</a:t>
            </a:r>
          </a:p>
        </p:txBody>
      </p:sp>
    </p:spTree>
    <p:extLst>
      <p:ext uri="{BB962C8B-B14F-4D97-AF65-F5344CB8AC3E}">
        <p14:creationId xmlns:p14="http://schemas.microsoft.com/office/powerpoint/2010/main" val="986297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Governance</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p:txBody>
          <a:bodyPr>
            <a:normAutofit/>
          </a:bodyPr>
          <a:lstStyle/>
          <a:p>
            <a:pPr marL="342900" indent="-342900">
              <a:buAutoNum type="arabicPeriod"/>
            </a:pPr>
            <a:r>
              <a:rPr lang="en-US" sz="2400" b="1" dirty="0"/>
              <a:t>The Act abolishes democratic governance of health care colleges and imposes governance by political appointees. </a:t>
            </a:r>
          </a:p>
          <a:p>
            <a:pPr lvl="2" indent="0">
              <a:buNone/>
            </a:pPr>
            <a:r>
              <a:rPr lang="en-US" sz="2400" dirty="0"/>
              <a:t>Under s. 17 of the existing </a:t>
            </a:r>
            <a:r>
              <a:rPr lang="en-US" sz="2400" i="1" dirty="0"/>
              <a:t>Health Professional Act, </a:t>
            </a:r>
            <a:r>
              <a:rPr lang="en-US" sz="2400" dirty="0"/>
              <a:t>boards are composed of a majority elected by members and people appointed by the Minister of Health (minister). Appointees cannot exceed elected board members. </a:t>
            </a:r>
          </a:p>
          <a:p>
            <a:pPr lvl="2" indent="0">
              <a:buNone/>
            </a:pPr>
            <a:r>
              <a:rPr lang="en-US" sz="2400" dirty="0"/>
              <a:t>Under s. 346 of the Act, all members of the board will be appointed by the minister, half licensees and half “representatives of the public.” (“A regulatory college is a corporation consisting of the persons appointed as members of the board.” (See ss. 343 (1), 344, 345, 346). Appointees are not independent of the Executive and are not required to be competent or</a:t>
            </a:r>
            <a:r>
              <a:rPr lang="en-US" sz="2400" dirty="0">
                <a:solidFill>
                  <a:srgbClr val="FF0066"/>
                </a:solidFill>
              </a:rPr>
              <a:t> </a:t>
            </a:r>
            <a:r>
              <a:rPr lang="en-US" sz="2400" dirty="0"/>
              <a:t>impartial.</a:t>
            </a:r>
          </a:p>
          <a:p>
            <a:pPr lvl="2" indent="0">
              <a:buNone/>
            </a:pPr>
            <a:endParaRPr lang="en-CA" sz="2400" dirty="0"/>
          </a:p>
          <a:p>
            <a:endParaRPr lang="en-US" dirty="0"/>
          </a:p>
        </p:txBody>
      </p:sp>
    </p:spTree>
    <p:extLst>
      <p:ext uri="{BB962C8B-B14F-4D97-AF65-F5344CB8AC3E}">
        <p14:creationId xmlns:p14="http://schemas.microsoft.com/office/powerpoint/2010/main" val="327675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9C9E292B-0767-FA1D-19A9-29F0352D1AB6}"/>
              </a:ext>
            </a:extLst>
          </p:cNvPr>
          <p:cNvSpPr>
            <a:spLocks noGrp="1"/>
          </p:cNvSpPr>
          <p:nvPr>
            <p:ph type="sldNum" sz="quarter" idx="4294967295"/>
          </p:nvPr>
        </p:nvSpPr>
        <p:spPr>
          <a:xfrm>
            <a:off x="11728948" y="6385422"/>
            <a:ext cx="288000" cy="288000"/>
          </a:xfrm>
        </p:spPr>
        <p:txBody>
          <a:bodyPr/>
          <a:lstStyle/>
          <a:p>
            <a:pPr algn="ctr">
              <a:spcAft>
                <a:spcPts val="600"/>
              </a:spcAft>
            </a:pPr>
            <a:fld id="{B67B645E-C5E5-4727-B977-D372A0AA71D9}" type="slidenum">
              <a:rPr lang="en-US" noProof="0" smtClean="0"/>
              <a:pPr algn="ctr">
                <a:spcAft>
                  <a:spcPts val="600"/>
                </a:spcAft>
              </a:pPr>
              <a:t>3</a:t>
            </a:fld>
            <a:endParaRPr lang="en-US" noProof="0"/>
          </a:p>
        </p:txBody>
      </p:sp>
      <p:pic>
        <p:nvPicPr>
          <p:cNvPr id="4" name="Picture 3">
            <a:extLst>
              <a:ext uri="{FF2B5EF4-FFF2-40B4-BE49-F238E27FC236}">
                <a16:creationId xmlns:a16="http://schemas.microsoft.com/office/drawing/2014/main" id="{F94F3081-5A45-C9E5-5F0E-8D6DCE9BB84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713" y="-35736"/>
            <a:ext cx="12281713" cy="6893736"/>
          </a:xfrm>
          <a:prstGeom prst="rect">
            <a:avLst/>
          </a:prstGeom>
          <a:noFill/>
          <a:ln>
            <a:noFill/>
          </a:ln>
        </p:spPr>
      </p:pic>
      <p:sp>
        <p:nvSpPr>
          <p:cNvPr id="9" name="Rectangle 8">
            <a:extLst>
              <a:ext uri="{FF2B5EF4-FFF2-40B4-BE49-F238E27FC236}">
                <a16:creationId xmlns:a16="http://schemas.microsoft.com/office/drawing/2014/main" id="{E93FE4F9-FF36-AF13-ED5F-52FE78CA1883}"/>
              </a:ext>
            </a:extLst>
          </p:cNvPr>
          <p:cNvSpPr/>
          <p:nvPr/>
        </p:nvSpPr>
        <p:spPr>
          <a:xfrm>
            <a:off x="5369422" y="391629"/>
            <a:ext cx="6482316" cy="3477875"/>
          </a:xfrm>
          <a:prstGeom prst="rect">
            <a:avLst/>
          </a:prstGeom>
          <a:noFill/>
        </p:spPr>
        <p:txBody>
          <a:bodyPr wrap="square" lIns="91440" tIns="45720" rIns="91440" bIns="45720">
            <a:spAutoFit/>
          </a:bodyPr>
          <a:lstStyle/>
          <a:p>
            <a:pPr algn="ctr"/>
            <a:r>
              <a:rPr lang="en-US" sz="4400" b="1" cap="none" spc="0" dirty="0">
                <a:ln w="10160">
                  <a:solidFill>
                    <a:schemeClr val="accent5"/>
                  </a:solidFill>
                  <a:prstDash val="solid"/>
                </a:ln>
                <a:effectLst>
                  <a:outerShdw blurRad="38100" dist="22860" dir="5400000" algn="tl" rotWithShape="0">
                    <a:srgbClr val="000000">
                      <a:alpha val="30000"/>
                    </a:srgbClr>
                  </a:outerShdw>
                </a:effectLst>
              </a:rPr>
              <a:t>Campbell River </a:t>
            </a:r>
          </a:p>
          <a:p>
            <a:pPr algn="ctr"/>
            <a:r>
              <a:rPr lang="en-US" sz="4400" b="1" cap="none" spc="0" dirty="0">
                <a:ln w="10160">
                  <a:solidFill>
                    <a:schemeClr val="accent5"/>
                  </a:solidFill>
                  <a:prstDash val="solid"/>
                </a:ln>
                <a:effectLst>
                  <a:outerShdw blurRad="38100" dist="22860" dir="5400000" algn="tl" rotWithShape="0">
                    <a:srgbClr val="000000">
                      <a:alpha val="30000"/>
                    </a:srgbClr>
                  </a:outerShdw>
                </a:effectLst>
              </a:rPr>
              <a:t>Citizens Townhall</a:t>
            </a:r>
          </a:p>
          <a:p>
            <a:pPr algn="ctr"/>
            <a:r>
              <a:rPr lang="en-US" sz="4400" b="1" dirty="0">
                <a:ln w="10160">
                  <a:solidFill>
                    <a:schemeClr val="accent5"/>
                  </a:solidFill>
                  <a:prstDash val="solid"/>
                </a:ln>
                <a:effectLst>
                  <a:outerShdw blurRad="38100" dist="22860" dir="5400000" algn="tl" rotWithShape="0">
                    <a:srgbClr val="000000">
                      <a:alpha val="30000"/>
                    </a:srgbClr>
                  </a:outerShdw>
                </a:effectLst>
              </a:rPr>
              <a:t>Information &amp; Discussions About Provincial Bills</a:t>
            </a:r>
          </a:p>
          <a:p>
            <a:pPr algn="ctr"/>
            <a:r>
              <a:rPr lang="en-US" sz="4400" b="1" dirty="0">
                <a:ln w="10160">
                  <a:solidFill>
                    <a:schemeClr val="accent5"/>
                  </a:solidFill>
                  <a:prstDash val="solid"/>
                </a:ln>
                <a:effectLst>
                  <a:outerShdw blurRad="38100" dist="22860" dir="5400000" algn="tl" rotWithShape="0">
                    <a:srgbClr val="000000">
                      <a:alpha val="30000"/>
                    </a:srgbClr>
                  </a:outerShdw>
                </a:effectLst>
              </a:rPr>
              <a:t>March 26</a:t>
            </a:r>
            <a:r>
              <a:rPr lang="en-US" sz="4400" b="1" baseline="30000" dirty="0">
                <a:ln w="10160">
                  <a:solidFill>
                    <a:schemeClr val="accent5"/>
                  </a:solidFill>
                  <a:prstDash val="solid"/>
                </a:ln>
                <a:effectLst>
                  <a:outerShdw blurRad="38100" dist="22860" dir="5400000" algn="tl" rotWithShape="0">
                    <a:srgbClr val="000000">
                      <a:alpha val="30000"/>
                    </a:srgbClr>
                  </a:outerShdw>
                </a:effectLst>
              </a:rPr>
              <a:t>th</a:t>
            </a:r>
            <a:r>
              <a:rPr lang="en-US" sz="4400" b="1" dirty="0">
                <a:ln w="10160">
                  <a:solidFill>
                    <a:schemeClr val="accent5"/>
                  </a:solidFill>
                  <a:prstDash val="solid"/>
                </a:ln>
                <a:effectLst>
                  <a:outerShdw blurRad="38100" dist="22860" dir="5400000" algn="tl" rotWithShape="0">
                    <a:srgbClr val="000000">
                      <a:alpha val="30000"/>
                    </a:srgbClr>
                  </a:outerShdw>
                </a:effectLst>
              </a:rPr>
              <a:t> </a:t>
            </a:r>
            <a:endParaRPr lang="en-US" sz="4400" b="1" cap="none" spc="0" dirty="0">
              <a:ln w="10160">
                <a:solidFill>
                  <a:schemeClr val="accent5"/>
                </a:solidFill>
                <a:prstDash val="solid"/>
              </a:ln>
              <a:effectLst>
                <a:outerShdw blurRad="38100" dist="22860" dir="5400000" algn="tl" rotWithShape="0">
                  <a:srgbClr val="000000">
                    <a:alpha val="30000"/>
                  </a:srgbClr>
                </a:outerShdw>
              </a:effectLst>
            </a:endParaRPr>
          </a:p>
        </p:txBody>
      </p:sp>
      <p:pic>
        <p:nvPicPr>
          <p:cNvPr id="5" name="Picture 4">
            <a:extLst>
              <a:ext uri="{FF2B5EF4-FFF2-40B4-BE49-F238E27FC236}">
                <a16:creationId xmlns:a16="http://schemas.microsoft.com/office/drawing/2014/main" id="{965088CE-867A-AB79-AF8A-B29BE4B7317D}"/>
              </a:ext>
            </a:extLst>
          </p:cNvPr>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557627" y="-330623"/>
            <a:ext cx="4471533" cy="4691836"/>
          </a:xfrm>
          <a:prstGeom prst="rect">
            <a:avLst/>
          </a:prstGeom>
          <a:noFill/>
          <a:ln>
            <a:noFill/>
          </a:ln>
        </p:spPr>
      </p:pic>
      <p:sp>
        <p:nvSpPr>
          <p:cNvPr id="2" name="Rectangle 1">
            <a:extLst>
              <a:ext uri="{FF2B5EF4-FFF2-40B4-BE49-F238E27FC236}">
                <a16:creationId xmlns:a16="http://schemas.microsoft.com/office/drawing/2014/main" id="{73B8E006-C27E-5AFD-3EA5-02F3E7ECA7F3}"/>
              </a:ext>
            </a:extLst>
          </p:cNvPr>
          <p:cNvSpPr/>
          <p:nvPr/>
        </p:nvSpPr>
        <p:spPr>
          <a:xfrm>
            <a:off x="702115" y="4656100"/>
            <a:ext cx="4182556" cy="1261884"/>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ADLaM Display" panose="02010000000000000000" pitchFamily="2" charset="0"/>
                <a:ea typeface="ADLaM Display" panose="02010000000000000000" pitchFamily="2" charset="0"/>
                <a:cs typeface="ADLaM Display" panose="02010000000000000000" pitchFamily="2" charset="0"/>
              </a:rPr>
              <a:t>Vicki Allenspach</a:t>
            </a:r>
          </a:p>
          <a:p>
            <a:pPr algn="ctr"/>
            <a:r>
              <a:rPr lang="en-US" sz="3600" dirty="0">
                <a:ln w="0"/>
                <a:effectLst>
                  <a:outerShdw blurRad="38100" dist="19050" dir="2700000" algn="tl" rotWithShape="0">
                    <a:schemeClr val="dk1">
                      <a:alpha val="40000"/>
                    </a:schemeClr>
                  </a:outerShdw>
                </a:effectLst>
              </a:rPr>
              <a:t>Moderator</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30315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Governance</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a:xfrm>
            <a:off x="444500" y="1463040"/>
            <a:ext cx="11210543" cy="4900690"/>
          </a:xfrm>
        </p:spPr>
        <p:txBody>
          <a:bodyPr>
            <a:normAutofit fontScale="55000" lnSpcReduction="20000"/>
          </a:bodyPr>
          <a:lstStyle/>
          <a:p>
            <a:pPr marL="514350" indent="-514350">
              <a:buFont typeface="+mj-lt"/>
              <a:buAutoNum type="arabicPeriod" startAt="2"/>
            </a:pPr>
            <a:r>
              <a:rPr lang="en-US" sz="3800" b="1" dirty="0"/>
              <a:t>The Act empowers the Minister and Cabinet to appoint dozens of people to positions of authority over all aspects of health care without notice to, or consultation with, the public, health care workers or the BC Legislative Assembly.</a:t>
            </a:r>
          </a:p>
          <a:p>
            <a:pPr marL="1202436" lvl="3" indent="-342900"/>
            <a:r>
              <a:rPr lang="en-US" sz="4200" dirty="0"/>
              <a:t>The Superintendent of Health Professions and Occupations Oversight (superintendent) is appointed by Cabinet (s. 436 (2) and reports only to the minister (s. 486). </a:t>
            </a:r>
          </a:p>
          <a:p>
            <a:pPr marL="1202436" lvl="3" indent="-342900"/>
            <a:r>
              <a:rPr lang="en-US" sz="4200" dirty="0"/>
              <a:t>The Office of the Superintendent  is “an arm of the government” (s. 345 (1)) and has significant powers including to make recommendations to the minister on the administration of and amendments to the Act, improvement of performance of regulators and “any other matter the minister requests”; and, to publish any “information and record’ deemed by the superintendent to be in the public interest  (s. 345 (2).</a:t>
            </a:r>
          </a:p>
          <a:p>
            <a:pPr marL="1202436" lvl="3" indent="-342900"/>
            <a:r>
              <a:rPr lang="en-US" sz="4200" dirty="0"/>
              <a:t>The Director of Discipline is appointed by the minister (s. 444) and then the Director himself appoints the Deputy Director who exercises the same powers of the Director (s. 445). Their wide  powers include to: manage discipline panels, set practice directives, issue and cancel disciplinary citations and approve disciplinary orders. For actions regarding disciplinary proceedings they have statutory immunity (s. 400)</a:t>
            </a:r>
          </a:p>
          <a:p>
            <a:endParaRPr lang="en-US" sz="2400" b="1" dirty="0"/>
          </a:p>
          <a:p>
            <a:endParaRPr lang="en-CA" sz="2400" b="1" dirty="0"/>
          </a:p>
          <a:p>
            <a:endParaRPr lang="en-US" dirty="0"/>
          </a:p>
        </p:txBody>
      </p:sp>
    </p:spTree>
    <p:extLst>
      <p:ext uri="{BB962C8B-B14F-4D97-AF65-F5344CB8AC3E}">
        <p14:creationId xmlns:p14="http://schemas.microsoft.com/office/powerpoint/2010/main" val="3927598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Governance</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a:xfrm>
            <a:off x="444500" y="1463040"/>
            <a:ext cx="11210543" cy="5101046"/>
          </a:xfrm>
        </p:spPr>
        <p:txBody>
          <a:bodyPr>
            <a:normAutofit fontScale="70000" lnSpcReduction="20000"/>
          </a:bodyPr>
          <a:lstStyle/>
          <a:p>
            <a:pPr marL="914400" lvl="0" indent="-914400">
              <a:buFont typeface="+mj-lt"/>
              <a:buAutoNum type="arabicPeriod" startAt="3"/>
            </a:pPr>
            <a:r>
              <a:rPr lang="en-US" sz="4400" b="1" dirty="0"/>
              <a:t>The Act empowers appointees to exercise powers and to themselves appoint dozens of other authorities with duties under the Act. </a:t>
            </a:r>
          </a:p>
          <a:p>
            <a:pPr marL="859536" lvl="3" indent="0">
              <a:buNone/>
            </a:pPr>
            <a:r>
              <a:rPr lang="en-US" sz="4200" dirty="0"/>
              <a:t>Appointed Boards are mandated to:</a:t>
            </a:r>
          </a:p>
          <a:p>
            <a:pPr marL="1028700" lvl="2" indent="-342900"/>
            <a:r>
              <a:rPr lang="en-US" sz="4200" dirty="0"/>
              <a:t>Make bylaws regarding: monitoring licensees for contraventions of the Act; complaint procedures; production of records; summary protection orders; summary actions by the registrar (s. 118); anti-discrimination measures; sexual misconduct; what constitutes false or misleading information (s. 70(2);</a:t>
            </a:r>
          </a:p>
          <a:p>
            <a:pPr marL="1028700" lvl="2" indent="-342900"/>
            <a:r>
              <a:rPr lang="en-US" sz="4200" dirty="0"/>
              <a:t>Appoint the registrar, professional standards advisors and members of the license, investigation and permit committees (s. 359);</a:t>
            </a:r>
          </a:p>
          <a:p>
            <a:pPr marL="1028700" lvl="2" indent="-342900"/>
            <a:r>
              <a:rPr lang="en-US" sz="4200" dirty="0"/>
              <a:t>Seek advice from the professional standards advisors appointed by the board when making bylaws on eligibility, ethics and practice standards (s. 361). </a:t>
            </a:r>
          </a:p>
        </p:txBody>
      </p:sp>
    </p:spTree>
    <p:extLst>
      <p:ext uri="{BB962C8B-B14F-4D97-AF65-F5344CB8AC3E}">
        <p14:creationId xmlns:p14="http://schemas.microsoft.com/office/powerpoint/2010/main" val="2671082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Law Making</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a:xfrm>
            <a:off x="444500" y="1210963"/>
            <a:ext cx="11210543" cy="5489640"/>
          </a:xfrm>
        </p:spPr>
        <p:txBody>
          <a:bodyPr>
            <a:normAutofit fontScale="92500"/>
          </a:bodyPr>
          <a:lstStyle/>
          <a:p>
            <a:pPr marL="457200" lvl="0" indent="-457200">
              <a:buFont typeface="+mj-lt"/>
              <a:buAutoNum type="arabicPeriod"/>
            </a:pPr>
            <a:r>
              <a:rPr lang="en-US" sz="2400" b="1" dirty="0"/>
              <a:t>The Act authorizes adoption as law in BC, regulations, codes, standards or rules, enacted by “another jurisdictions including a foreign jurisdiction, or set by a provincial, national or international  body or any body that may make codes, standards or rules.” (ss. 533 (1), 335 (2)) </a:t>
            </a:r>
          </a:p>
          <a:p>
            <a:pPr marL="1028700" lvl="2" indent="-342900"/>
            <a:r>
              <a:rPr lang="en-US" sz="2400" dirty="0"/>
              <a:t>Cabinet and an unspecified number of appointees are authorized to adopt as law in BC any regulations, codes, standards or rules enacted in any other jurisdictions or set by any national or international organizations (s. 533 (1));</a:t>
            </a:r>
          </a:p>
          <a:p>
            <a:pPr marL="1028700" lvl="2" indent="-342900"/>
            <a:r>
              <a:rPr lang="en-US" sz="2400" b="1" dirty="0"/>
              <a:t>A provincial health officer may</a:t>
            </a:r>
            <a:r>
              <a:rPr lang="en-US" sz="2400" dirty="0"/>
              <a:t>, when making scope of practice orders (emergency orders), </a:t>
            </a:r>
            <a:r>
              <a:rPr lang="en-US" sz="2400" b="1" dirty="0"/>
              <a:t>also adopt as law in BC, any regulations, codes, standards of rules enacted in other jurisdictions or set by any national of international body</a:t>
            </a:r>
            <a:r>
              <a:rPr lang="en-US" sz="2400" dirty="0"/>
              <a:t> (s. 335).  </a:t>
            </a:r>
          </a:p>
          <a:p>
            <a:pPr marL="342900" indent="-342900">
              <a:buFont typeface="Wingdings" pitchFamily="2" charset="2"/>
              <a:buChar char="Ø"/>
            </a:pPr>
            <a:r>
              <a:rPr lang="en-US" sz="2400" dirty="0"/>
              <a:t>These provisions would allow the adoption as law in BC, any rules set by, for example, the World Health Organization, World Health Assembly or World Economic Forum. </a:t>
            </a:r>
          </a:p>
          <a:p>
            <a:pPr marL="342900" indent="-342900">
              <a:buFont typeface="Wingdings" pitchFamily="2" charset="2"/>
              <a:buChar char="Ø"/>
            </a:pPr>
            <a:r>
              <a:rPr lang="en-US" sz="2400" dirty="0"/>
              <a:t>This would allow adoption of the International Health Regulations and/or the Pandemic Treaty, whether or not Canada voted for or otherwise accepted such provisions.  </a:t>
            </a:r>
          </a:p>
          <a:p>
            <a:pPr marL="342900" indent="-342900">
              <a:buFont typeface="Wingdings" pitchFamily="2" charset="2"/>
              <a:buChar char="Ø"/>
            </a:pPr>
            <a:r>
              <a:rPr lang="en-US" sz="2400" dirty="0"/>
              <a:t>Adoption can occur without notice, disclosure, justification, consultation, debate or consent and without oversight by the public, health care workers or the Legislative Assembly. </a:t>
            </a:r>
            <a:endParaRPr lang="en-CA" sz="2400" dirty="0">
              <a:solidFill>
                <a:srgbClr val="FF0066"/>
              </a:solidFill>
            </a:endParaRPr>
          </a:p>
          <a:p>
            <a:pPr lvl="0"/>
            <a:endParaRPr lang="en-US" dirty="0"/>
          </a:p>
        </p:txBody>
      </p:sp>
    </p:spTree>
    <p:extLst>
      <p:ext uri="{BB962C8B-B14F-4D97-AF65-F5344CB8AC3E}">
        <p14:creationId xmlns:p14="http://schemas.microsoft.com/office/powerpoint/2010/main" val="3438333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Law Making</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p:txBody>
          <a:bodyPr>
            <a:normAutofit/>
          </a:bodyPr>
          <a:lstStyle/>
          <a:p>
            <a:pPr marL="457200" lvl="0" indent="-457200">
              <a:buFont typeface="+mj-lt"/>
              <a:buAutoNum type="arabicPeriod" startAt="2"/>
            </a:pPr>
            <a:r>
              <a:rPr lang="en-US" sz="2400" b="1" dirty="0"/>
              <a:t>The Act creates acts of misconduct and criminal offences that violate the principle of legality and predictability. The offences are not defined with sufficient specificity to be objectively determined in advance of contravention or hearing and therefore cannot be avoided or defended and contravene  freedom from ex post facto law.                                         </a:t>
            </a:r>
          </a:p>
          <a:p>
            <a:pPr marL="457200" lvl="2" indent="0">
              <a:buNone/>
            </a:pPr>
            <a:r>
              <a:rPr lang="en-US" sz="2400" dirty="0"/>
              <a:t>Examples of illegitimate offences and acts of misconduct:</a:t>
            </a:r>
            <a:r>
              <a:rPr lang="en-US" sz="2400" b="1" dirty="0"/>
              <a:t>                      </a:t>
            </a:r>
            <a:endParaRPr lang="en-CA" sz="2400" dirty="0"/>
          </a:p>
          <a:p>
            <a:pPr marL="626364" lvl="1" indent="-342900"/>
            <a:r>
              <a:rPr lang="en-US" sz="2400" b="1" dirty="0"/>
              <a:t>“providing false or misleading information to patients or the public” </a:t>
            </a:r>
            <a:r>
              <a:rPr lang="en-US" sz="2400" dirty="0"/>
              <a:t>is both an act of misconduct</a:t>
            </a:r>
            <a:r>
              <a:rPr lang="en-US" sz="2400" b="1" dirty="0"/>
              <a:t> </a:t>
            </a:r>
            <a:r>
              <a:rPr lang="en-US" sz="2400" dirty="0"/>
              <a:t>(s. 70 (2) (g)) and a criminal offence (s. 514(2) (b)); </a:t>
            </a:r>
          </a:p>
          <a:p>
            <a:pPr marL="626364" lvl="1" indent="-342900"/>
            <a:r>
              <a:rPr lang="en-US" sz="2400" b="1" dirty="0"/>
              <a:t>“conduct that may bring the practice… into disrepute</a:t>
            </a:r>
            <a:r>
              <a:rPr lang="en-US" sz="2400" dirty="0"/>
              <a:t>.” Section 11 (2) states, “a licensee commits an act of misconduct if the licensee engages in conduct that (a) may bring the practice of a designated health profession into disrepute”.    </a:t>
            </a:r>
            <a:endParaRPr lang="en-CA" sz="2400" dirty="0"/>
          </a:p>
          <a:p>
            <a:endParaRPr lang="en-US" dirty="0"/>
          </a:p>
        </p:txBody>
      </p:sp>
    </p:spTree>
    <p:extLst>
      <p:ext uri="{BB962C8B-B14F-4D97-AF65-F5344CB8AC3E}">
        <p14:creationId xmlns:p14="http://schemas.microsoft.com/office/powerpoint/2010/main" val="2746245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Law Making</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p:txBody>
          <a:bodyPr>
            <a:normAutofit lnSpcReduction="10000"/>
          </a:bodyPr>
          <a:lstStyle/>
          <a:p>
            <a:pPr marL="457200" indent="-457200">
              <a:buFont typeface="+mj-lt"/>
              <a:buAutoNum type="arabicPeriod" startAt="3"/>
            </a:pPr>
            <a:r>
              <a:rPr lang="en-US" sz="2800" b="1" dirty="0"/>
              <a:t>The Act authorizes appointees to:</a:t>
            </a:r>
          </a:p>
          <a:p>
            <a:pPr marL="626364" lvl="1" indent="-342900"/>
            <a:r>
              <a:rPr lang="en-US" sz="2400" b="1" dirty="0"/>
              <a:t>Mandate vaccination for ‘transmissible disease’ as a condition of licensing and employment </a:t>
            </a:r>
            <a:r>
              <a:rPr lang="en-US" sz="2400" dirty="0"/>
              <a:t>Sections 49 (1) (b) (v) and 49 (3) (f) respectively provide that boards </a:t>
            </a:r>
            <a:r>
              <a:rPr lang="en-US" sz="2400" i="1" dirty="0"/>
              <a:t>must</a:t>
            </a:r>
            <a:r>
              <a:rPr lang="en-US" sz="2400" dirty="0"/>
              <a:t>  and </a:t>
            </a:r>
            <a:r>
              <a:rPr lang="en-US" sz="2400" i="1" dirty="0"/>
              <a:t>may</a:t>
            </a:r>
            <a:r>
              <a:rPr lang="en-US" sz="2400" dirty="0"/>
              <a:t> make bylaws mandating vaccination. It is not clear if boards may make bylaws requiring mandatory vaccination in the absence of “an enactment”. Boards have unrestricted authority to make by-laws “in collaboration with other persons” (s. 67). The Act does not define vaccination or transmissible disease; </a:t>
            </a:r>
          </a:p>
          <a:p>
            <a:pPr marL="626364" lvl="1" indent="-342900"/>
            <a:r>
              <a:rPr lang="en-US" sz="2400" dirty="0"/>
              <a:t>These mandates violate individual rights accept or refuse medical treatment and experimentation and to informed consent and, rights to deliver personalized care.  </a:t>
            </a:r>
          </a:p>
          <a:p>
            <a:pPr marL="626364" lvl="1" indent="-342900"/>
            <a:r>
              <a:rPr lang="en-US" sz="2400" b="1" dirty="0"/>
              <a:t>Make rules regarding: informed consent </a:t>
            </a:r>
            <a:r>
              <a:rPr lang="en-US" sz="2400" dirty="0"/>
              <a:t>(s. 72 (3) (b); </a:t>
            </a:r>
            <a:r>
              <a:rPr lang="en-US" sz="2400" b="1" dirty="0"/>
              <a:t>ethical standards </a:t>
            </a:r>
            <a:r>
              <a:rPr lang="en-US" sz="2400" dirty="0"/>
              <a:t>(ss. 70(2), 361); </a:t>
            </a:r>
            <a:r>
              <a:rPr lang="en-US" sz="2400" b="1" dirty="0"/>
              <a:t>what health care services can be provided, by who, to whom</a:t>
            </a:r>
            <a:r>
              <a:rPr lang="en-US" sz="2400" dirty="0"/>
              <a:t> (s. 72(3), </a:t>
            </a:r>
            <a:r>
              <a:rPr lang="en-US" sz="2400" b="1" dirty="0"/>
              <a:t>and in what locations</a:t>
            </a:r>
            <a:r>
              <a:rPr lang="en-US" sz="2400" dirty="0"/>
              <a:t> (s 72 (4) (a). The Act does not require that rules respecting informed consent conform with rights established by Canadian law and international treaties to which Canada is a State Party (s. 72 (3) (b);</a:t>
            </a:r>
            <a:endParaRPr lang="en-CA" sz="2400" dirty="0"/>
          </a:p>
          <a:p>
            <a:pPr lvl="0"/>
            <a:endParaRPr lang="en-US" dirty="0"/>
          </a:p>
        </p:txBody>
      </p:sp>
    </p:spTree>
    <p:extLst>
      <p:ext uri="{BB962C8B-B14F-4D97-AF65-F5344CB8AC3E}">
        <p14:creationId xmlns:p14="http://schemas.microsoft.com/office/powerpoint/2010/main" val="1319564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Making – Compulsory Vaccination</a:t>
            </a:r>
          </a:p>
        </p:txBody>
      </p:sp>
      <p:sp>
        <p:nvSpPr>
          <p:cNvPr id="3" name="Content Placeholder 2"/>
          <p:cNvSpPr>
            <a:spLocks noGrp="1"/>
          </p:cNvSpPr>
          <p:nvPr>
            <p:ph sz="quarter" idx="13"/>
          </p:nvPr>
        </p:nvSpPr>
        <p:spPr>
          <a:xfrm>
            <a:off x="393129" y="1350024"/>
            <a:ext cx="11210543" cy="4601748"/>
          </a:xfrm>
        </p:spPr>
        <p:txBody>
          <a:bodyPr>
            <a:normAutofit/>
          </a:bodyPr>
          <a:lstStyle/>
          <a:p>
            <a:r>
              <a:rPr lang="en-US" sz="2200" b="1" dirty="0"/>
              <a:t>The minister may mandate vaccination: </a:t>
            </a:r>
            <a:r>
              <a:rPr lang="en-US" sz="2200" dirty="0"/>
              <a:t>The minister may make regulations requiring applicants and regulated health service providers to be vaccinated against specified transmissible illnesses (s, 200 (2) (a)).</a:t>
            </a:r>
          </a:p>
          <a:p>
            <a:r>
              <a:rPr lang="en-US" sz="2200" b="1" dirty="0"/>
              <a:t>Boards </a:t>
            </a:r>
            <a:r>
              <a:rPr lang="en-US" sz="2200" b="1" u="sng" dirty="0"/>
              <a:t>must</a:t>
            </a:r>
            <a:r>
              <a:rPr lang="en-US" sz="2200" b="1" dirty="0"/>
              <a:t> mandate vaccination - </a:t>
            </a:r>
            <a:r>
              <a:rPr lang="en-US" sz="2200" dirty="0"/>
              <a:t>Boards </a:t>
            </a:r>
            <a:r>
              <a:rPr lang="en-US" sz="2200" i="1" u="sng" dirty="0"/>
              <a:t>must</a:t>
            </a:r>
            <a:r>
              <a:rPr lang="en-US" sz="2200" dirty="0"/>
              <a:t> make bylaws mandating vaccination against transmissible illnesses as a condition of licensing when there is an enactment requiring vaccination (s. 49 (1)). </a:t>
            </a:r>
          </a:p>
          <a:p>
            <a:r>
              <a:rPr lang="en-US" sz="2200" b="1" dirty="0"/>
              <a:t>Boards </a:t>
            </a:r>
            <a:r>
              <a:rPr lang="en-US" sz="2200" b="1" i="1" dirty="0"/>
              <a:t>may</a:t>
            </a:r>
            <a:r>
              <a:rPr lang="en-US" sz="2200" b="1" dirty="0"/>
              <a:t> mandate vaccination</a:t>
            </a:r>
            <a:r>
              <a:rPr lang="en-US" sz="2200" dirty="0"/>
              <a:t>. Boards </a:t>
            </a:r>
            <a:r>
              <a:rPr lang="en-US" sz="2200" i="1" u="sng" dirty="0"/>
              <a:t>may</a:t>
            </a:r>
            <a:r>
              <a:rPr lang="en-US" sz="2200" dirty="0"/>
              <a:t> make bylaws mandating vaccination, required under the bylaws, against transmissible illnesses (s. 49 (3) (f)). </a:t>
            </a:r>
          </a:p>
          <a:p>
            <a:pPr lvl="0"/>
            <a:r>
              <a:rPr lang="en-US" sz="2200" b="1" dirty="0"/>
              <a:t>The provincial health officer can, as an emergency order, adopt mandatory vaccination requirements</a:t>
            </a:r>
            <a:r>
              <a:rPr lang="en-US" sz="2200" dirty="0"/>
              <a:t> set by any state or any non-state organization, anywhere (s. 335 (2)). </a:t>
            </a:r>
          </a:p>
          <a:p>
            <a:r>
              <a:rPr lang="en-US" sz="2200" b="1" dirty="0"/>
              <a:t>Cabinet and an unspecified number of appointees can , in non-emergency time, adopt as law mandatory vaccination requirements </a:t>
            </a:r>
            <a:r>
              <a:rPr lang="en-US" sz="2200" dirty="0"/>
              <a:t>enacted by other states or set by non-state organization anywhere (s. 533 (1)).</a:t>
            </a:r>
          </a:p>
          <a:p>
            <a:pPr lvl="0"/>
            <a:endParaRPr lang="en-US" sz="2000" dirty="0"/>
          </a:p>
          <a:p>
            <a:endParaRPr lang="en-US" sz="2000" dirty="0"/>
          </a:p>
          <a:p>
            <a:endParaRPr lang="en-US" sz="2000" dirty="0"/>
          </a:p>
          <a:p>
            <a:endParaRPr lang="en-US" dirty="0"/>
          </a:p>
          <a:p>
            <a:endParaRPr lang="en-US" dirty="0"/>
          </a:p>
        </p:txBody>
      </p:sp>
    </p:spTree>
    <p:extLst>
      <p:ext uri="{BB962C8B-B14F-4D97-AF65-F5344CB8AC3E}">
        <p14:creationId xmlns:p14="http://schemas.microsoft.com/office/powerpoint/2010/main" val="3821816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FA07-9B4D-5846-A827-DFF5FC83F4F5}"/>
              </a:ext>
            </a:extLst>
          </p:cNvPr>
          <p:cNvSpPr>
            <a:spLocks noGrp="1"/>
          </p:cNvSpPr>
          <p:nvPr>
            <p:ph type="title"/>
          </p:nvPr>
        </p:nvSpPr>
        <p:spPr/>
        <p:txBody>
          <a:bodyPr/>
          <a:lstStyle/>
          <a:p>
            <a:r>
              <a:rPr lang="en-US" dirty="0"/>
              <a:t>Law Making – Emergency Orders</a:t>
            </a:r>
          </a:p>
        </p:txBody>
      </p:sp>
      <p:sp>
        <p:nvSpPr>
          <p:cNvPr id="3" name="Content Placeholder 2">
            <a:extLst>
              <a:ext uri="{FF2B5EF4-FFF2-40B4-BE49-F238E27FC236}">
                <a16:creationId xmlns:a16="http://schemas.microsoft.com/office/drawing/2014/main" id="{2D4AD075-4642-C642-9A4C-ED2FBE3BFFA0}"/>
              </a:ext>
            </a:extLst>
          </p:cNvPr>
          <p:cNvSpPr>
            <a:spLocks noGrp="1"/>
          </p:cNvSpPr>
          <p:nvPr>
            <p:ph sz="quarter" idx="13"/>
          </p:nvPr>
        </p:nvSpPr>
        <p:spPr>
          <a:xfrm>
            <a:off x="444501" y="1594021"/>
            <a:ext cx="11022569" cy="4819136"/>
          </a:xfrm>
        </p:spPr>
        <p:txBody>
          <a:bodyPr>
            <a:normAutofit/>
          </a:bodyPr>
          <a:lstStyle/>
          <a:p>
            <a:pPr marL="457200" indent="-457200">
              <a:buFont typeface="+mj-lt"/>
              <a:buAutoNum type="arabicPeriod"/>
            </a:pPr>
            <a:r>
              <a:rPr lang="en-US" sz="2400" b="1" dirty="0"/>
              <a:t>The Act (ss. 325-340) authorizes the minister and the provincial health officer to make emergency orders. </a:t>
            </a:r>
            <a:r>
              <a:rPr lang="en-US" sz="2400" dirty="0"/>
              <a:t>Whenever notice of a public health emergency is provided under the Public Health Act, the minister can make administrative orders emergency orders (ss.330-331: the provincial health officer can make scope of practice orders emergency orders (ss. 333 – 340). </a:t>
            </a:r>
          </a:p>
          <a:p>
            <a:pPr marL="457200" indent="-457200">
              <a:buFont typeface="+mj-lt"/>
              <a:buAutoNum type="arabicPeriod"/>
            </a:pPr>
            <a:endParaRPr lang="en-US" sz="2400" dirty="0"/>
          </a:p>
          <a:p>
            <a:pPr marL="457200" indent="-457200">
              <a:buFont typeface="+mj-lt"/>
              <a:buAutoNum type="arabicPeriod"/>
            </a:pPr>
            <a:r>
              <a:rPr lang="en-US" sz="2400" b="1" dirty="0"/>
              <a:t>Emergency Orders are not required to be lawful, necessary, proportionate, legitimate or temporary. The Act does not require that emergency orders comply with Canadian or international law obligations to maintain rights, democracy and the rule of law. </a:t>
            </a:r>
          </a:p>
          <a:p>
            <a:pPr lvl="1"/>
            <a:endParaRPr lang="en-US" dirty="0"/>
          </a:p>
        </p:txBody>
      </p:sp>
    </p:spTree>
    <p:extLst>
      <p:ext uri="{BB962C8B-B14F-4D97-AF65-F5344CB8AC3E}">
        <p14:creationId xmlns:p14="http://schemas.microsoft.com/office/powerpoint/2010/main" val="1568109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FA07-9B4D-5846-A827-DFF5FC83F4F5}"/>
              </a:ext>
            </a:extLst>
          </p:cNvPr>
          <p:cNvSpPr>
            <a:spLocks noGrp="1"/>
          </p:cNvSpPr>
          <p:nvPr>
            <p:ph type="title"/>
          </p:nvPr>
        </p:nvSpPr>
        <p:spPr/>
        <p:txBody>
          <a:bodyPr/>
          <a:lstStyle/>
          <a:p>
            <a:r>
              <a:rPr lang="en-US" dirty="0"/>
              <a:t>Law Making – Emergency Orders</a:t>
            </a:r>
          </a:p>
        </p:txBody>
      </p:sp>
      <p:sp>
        <p:nvSpPr>
          <p:cNvPr id="3" name="Content Placeholder 2">
            <a:extLst>
              <a:ext uri="{FF2B5EF4-FFF2-40B4-BE49-F238E27FC236}">
                <a16:creationId xmlns:a16="http://schemas.microsoft.com/office/drawing/2014/main" id="{2D4AD075-4642-C642-9A4C-ED2FBE3BFFA0}"/>
              </a:ext>
            </a:extLst>
          </p:cNvPr>
          <p:cNvSpPr>
            <a:spLocks noGrp="1"/>
          </p:cNvSpPr>
          <p:nvPr>
            <p:ph sz="quarter" idx="13"/>
          </p:nvPr>
        </p:nvSpPr>
        <p:spPr>
          <a:xfrm>
            <a:off x="543355" y="1421028"/>
            <a:ext cx="10787792" cy="5177481"/>
          </a:xfrm>
        </p:spPr>
        <p:txBody>
          <a:bodyPr>
            <a:normAutofit/>
          </a:bodyPr>
          <a:lstStyle/>
          <a:p>
            <a:pPr marL="457200" indent="-457200">
              <a:buFont typeface="+mj-lt"/>
              <a:buAutoNum type="arabicPeriod" startAt="3"/>
            </a:pPr>
            <a:r>
              <a:rPr lang="en-US" sz="2400" b="1" dirty="0"/>
              <a:t>Public health emergency powers</a:t>
            </a:r>
          </a:p>
          <a:p>
            <a:pPr marL="342900" indent="-342900">
              <a:buFont typeface="Arial" panose="020B0604020202020204" pitchFamily="34" charset="0"/>
              <a:buChar char="•"/>
            </a:pPr>
            <a:r>
              <a:rPr lang="en-US" sz="2000" b="1" dirty="0"/>
              <a:t>Broad Interpretation </a:t>
            </a:r>
            <a:r>
              <a:rPr lang="en-US" sz="2000" dirty="0"/>
              <a:t>-The Act allows a broad interpretation of a public health emergency (see s. 325 and Public Health Act s. 52(2)) and authorizes emergency orders without notice and information needed to assess justification and without consultation with health care professionals, emergency specialists, the Legislative Assembly or other informed parties. </a:t>
            </a:r>
          </a:p>
          <a:p>
            <a:pPr marL="342900" indent="-342900">
              <a:buFont typeface="Arial" panose="020B0604020202020204" pitchFamily="34" charset="0"/>
              <a:buChar char="•"/>
            </a:pPr>
            <a:r>
              <a:rPr lang="en-US" sz="2000" b="1" dirty="0"/>
              <a:t>Competence to make orders not required - </a:t>
            </a:r>
            <a:r>
              <a:rPr lang="en-US" sz="2000" dirty="0"/>
              <a:t>Neither the minister or the provincial health      officer are required        to have the competence to assess the lawfulness, necessity, legitimacy or proportionality of emergency orders or to identify measures capable of delivering benefit, limiting harm and complying with domestic and international law.</a:t>
            </a:r>
          </a:p>
          <a:p>
            <a:pPr marL="342900" indent="-342900">
              <a:buFont typeface="Arial" panose="020B0604020202020204" pitchFamily="34" charset="0"/>
              <a:buChar char="•"/>
            </a:pPr>
            <a:r>
              <a:rPr lang="en-US" sz="2000" b="1" dirty="0"/>
              <a:t>Additional Risks of Emergency Powers</a:t>
            </a:r>
            <a:r>
              <a:rPr lang="en-US" sz="2000" dirty="0"/>
              <a:t>–through summarily imposed laws, mandates, restriction and prohibitions to rights to provide and receive personal health care. </a:t>
            </a:r>
            <a:endParaRPr lang="en-US" dirty="0"/>
          </a:p>
        </p:txBody>
      </p:sp>
    </p:spTree>
    <p:extLst>
      <p:ext uri="{BB962C8B-B14F-4D97-AF65-F5344CB8AC3E}">
        <p14:creationId xmlns:p14="http://schemas.microsoft.com/office/powerpoint/2010/main" val="792433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Making – Emergency Orders</a:t>
            </a:r>
          </a:p>
        </p:txBody>
      </p:sp>
      <p:sp>
        <p:nvSpPr>
          <p:cNvPr id="3" name="Content Placeholder 2"/>
          <p:cNvSpPr>
            <a:spLocks noGrp="1"/>
          </p:cNvSpPr>
          <p:nvPr>
            <p:ph sz="quarter" idx="13"/>
          </p:nvPr>
        </p:nvSpPr>
        <p:spPr/>
        <p:txBody>
          <a:bodyPr>
            <a:normAutofit fontScale="55000" lnSpcReduction="20000"/>
          </a:bodyPr>
          <a:lstStyle/>
          <a:p>
            <a:pPr marL="457200" indent="-457200">
              <a:buFont typeface="+mj-lt"/>
              <a:buAutoNum type="arabicPeriod" startAt="4"/>
            </a:pPr>
            <a:r>
              <a:rPr lang="en-US" sz="5500" b="1" dirty="0"/>
              <a:t>The Act authorizes the minister and the provincial health officer to summarily make undemocratic, apparently unreviewable and potentially dangerous emergency orders:</a:t>
            </a:r>
            <a:r>
              <a:rPr lang="en-US" sz="5500" dirty="0"/>
              <a:t> </a:t>
            </a:r>
          </a:p>
          <a:p>
            <a:pPr marL="626400" lvl="1" indent="-342000"/>
            <a:r>
              <a:rPr lang="en-US" sz="5500" dirty="0"/>
              <a:t>Based on subjective determinations of necessity and harm (ss. 330, 333) and on  subjective opinions of appropriateness (s.335 (2) (a)); </a:t>
            </a:r>
          </a:p>
          <a:p>
            <a:pPr marL="626400" lvl="1" indent="-342000"/>
            <a:r>
              <a:rPr lang="en-US" sz="5500" dirty="0"/>
              <a:t>Made without release or debate of the information needed to assess the safety, efficacy  necessity, proportionality or legitimacy of the emergency orders; </a:t>
            </a:r>
          </a:p>
          <a:p>
            <a:pPr marL="626400" lvl="1" indent="-342000"/>
            <a:r>
              <a:rPr lang="en-US" sz="5500" dirty="0"/>
              <a:t>Restricted to one or more persons, classes of persons or geographical areas (s. 327(2).</a:t>
            </a:r>
          </a:p>
          <a:p>
            <a:pPr marL="626400" lvl="1" indent="-342000"/>
            <a:r>
              <a:rPr lang="en-US" sz="5500" dirty="0"/>
              <a:t>Made without notice to or oversight by, MLAs, the public or the affected health professions, occupations or patients (s. 326 to 329).</a:t>
            </a:r>
          </a:p>
          <a:p>
            <a:endParaRPr lang="en-US" dirty="0"/>
          </a:p>
        </p:txBody>
      </p:sp>
    </p:spTree>
    <p:extLst>
      <p:ext uri="{BB962C8B-B14F-4D97-AF65-F5344CB8AC3E}">
        <p14:creationId xmlns:p14="http://schemas.microsoft.com/office/powerpoint/2010/main" val="3099668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Making - Emergency Orders </a:t>
            </a:r>
          </a:p>
        </p:txBody>
      </p:sp>
      <p:sp>
        <p:nvSpPr>
          <p:cNvPr id="3" name="Content Placeholder 2"/>
          <p:cNvSpPr>
            <a:spLocks noGrp="1"/>
          </p:cNvSpPr>
          <p:nvPr>
            <p:ph sz="quarter" idx="13"/>
          </p:nvPr>
        </p:nvSpPr>
        <p:spPr>
          <a:xfrm>
            <a:off x="444500" y="1518457"/>
            <a:ext cx="11210543" cy="5024257"/>
          </a:xfrm>
        </p:spPr>
        <p:txBody>
          <a:bodyPr>
            <a:normAutofit/>
          </a:bodyPr>
          <a:lstStyle/>
          <a:p>
            <a:r>
              <a:rPr lang="en-US" sz="2400" b="1" dirty="0"/>
              <a:t>4. (cont’d) The Act authorizes imposition of emergency orders:</a:t>
            </a:r>
            <a:r>
              <a:rPr lang="en-US" sz="2400" dirty="0"/>
              <a:t> </a:t>
            </a:r>
          </a:p>
          <a:p>
            <a:pPr marL="626364" lvl="1" indent="-342900"/>
            <a:r>
              <a:rPr lang="en-US" sz="2000" dirty="0"/>
              <a:t>Made without notice, other than to appointees who lack independence and possibly the competence or impartiality (ss. 326 to 329) to act in the public  interest;</a:t>
            </a:r>
          </a:p>
          <a:p>
            <a:pPr lvl="3">
              <a:buFont typeface="Courier New" panose="02070309020205020404" pitchFamily="49" charset="0"/>
              <a:buChar char="o"/>
            </a:pPr>
            <a:r>
              <a:rPr lang="en-US" sz="2000" dirty="0"/>
              <a:t>Before making an emergency order, the minister and provincial health officer must give notice to and </a:t>
            </a:r>
            <a:r>
              <a:rPr lang="en-US" sz="2000" i="1" dirty="0"/>
              <a:t>make reasonable efforts</a:t>
            </a:r>
            <a:r>
              <a:rPr lang="en-US" sz="2000" dirty="0"/>
              <a:t> to consult: the superintendent, the Health Professions Review Board and affected regulators (s. 329(a), all of whom are appointees;</a:t>
            </a:r>
          </a:p>
          <a:p>
            <a:pPr lvl="3">
              <a:buFont typeface="Courier New" panose="02070309020205020404" pitchFamily="49" charset="0"/>
              <a:buChar char="o"/>
            </a:pPr>
            <a:r>
              <a:rPr lang="en-US" sz="2000" dirty="0"/>
              <a:t>The provincial health officer must give notice to the minister and advise of any objections raised by the above named appointees (s. 329(b); </a:t>
            </a:r>
          </a:p>
          <a:p>
            <a:pPr marL="626364" lvl="1" indent="-342900"/>
            <a:r>
              <a:rPr lang="en-US" sz="2000" dirty="0"/>
              <a:t>Based on any regulation, code, standard or rule, enacted in any other jurisdiction or “set by a provincial, national or international body or any other body that may make codes, standards or rules, or published by a laboratory…” (s. 335(2), adopted by the provincial health officer. </a:t>
            </a:r>
          </a:p>
        </p:txBody>
      </p:sp>
    </p:spTree>
    <p:extLst>
      <p:ext uri="{BB962C8B-B14F-4D97-AF65-F5344CB8AC3E}">
        <p14:creationId xmlns:p14="http://schemas.microsoft.com/office/powerpoint/2010/main" val="3099284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C8FAD6-F592-0257-FE67-85ADA266EFFC}"/>
              </a:ext>
            </a:extLst>
          </p:cNvPr>
          <p:cNvSpPr>
            <a:spLocks noGrp="1"/>
          </p:cNvSpPr>
          <p:nvPr>
            <p:ph type="subTitle" idx="1"/>
          </p:nvPr>
        </p:nvSpPr>
        <p:spPr>
          <a:xfrm>
            <a:off x="6345033" y="1235988"/>
            <a:ext cx="5674844" cy="1048939"/>
          </a:xfrm>
        </p:spPr>
        <p:txBody>
          <a:bodyPr/>
          <a:lstStyle/>
          <a:p>
            <a:pPr algn="ctr"/>
            <a:r>
              <a:rPr lang="en-CA" sz="5400" dirty="0">
                <a:latin typeface="Alasassy Caps" pitchFamily="2" charset="0"/>
              </a:rPr>
              <a:t>Treat others with </a:t>
            </a:r>
          </a:p>
          <a:p>
            <a:pPr algn="ctr"/>
            <a:r>
              <a:rPr lang="en-CA" sz="5400" dirty="0">
                <a:latin typeface="Alasassy Caps" pitchFamily="2" charset="0"/>
              </a:rPr>
              <a:t>kindness </a:t>
            </a:r>
          </a:p>
          <a:p>
            <a:pPr algn="ctr"/>
            <a:r>
              <a:rPr lang="en-CA" sz="5400" dirty="0">
                <a:latin typeface="Alasassy Caps" pitchFamily="2" charset="0"/>
              </a:rPr>
              <a:t>and Consideration</a:t>
            </a:r>
          </a:p>
        </p:txBody>
      </p:sp>
      <p:sp>
        <p:nvSpPr>
          <p:cNvPr id="10" name="Hexagon 9">
            <a:extLst>
              <a:ext uri="{FF2B5EF4-FFF2-40B4-BE49-F238E27FC236}">
                <a16:creationId xmlns:a16="http://schemas.microsoft.com/office/drawing/2014/main" id="{2C56994B-7D21-496A-E267-7F896F97C25F}"/>
              </a:ext>
            </a:extLst>
          </p:cNvPr>
          <p:cNvSpPr/>
          <p:nvPr/>
        </p:nvSpPr>
        <p:spPr>
          <a:xfrm>
            <a:off x="850375" y="601093"/>
            <a:ext cx="5752214" cy="4869711"/>
          </a:xfrm>
          <a:prstGeom prst="hexagon">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pic>
        <p:nvPicPr>
          <p:cNvPr id="18" name="Picture Placeholder 17" descr="A close-up of hands holding a ball&#10;&#10;Description automatically generated">
            <a:extLst>
              <a:ext uri="{FF2B5EF4-FFF2-40B4-BE49-F238E27FC236}">
                <a16:creationId xmlns:a16="http://schemas.microsoft.com/office/drawing/2014/main" id="{8804AF29-5281-FB66-77F6-BD33952CAD28}"/>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5535" r="15535"/>
          <a:stretch>
            <a:fillRect/>
          </a:stretch>
        </p:blipFill>
        <p:spPr>
          <a:xfrm>
            <a:off x="1056667" y="741113"/>
            <a:ext cx="5039333" cy="5172574"/>
          </a:xfrm>
        </p:spPr>
      </p:pic>
    </p:spTree>
    <p:extLst>
      <p:ext uri="{BB962C8B-B14F-4D97-AF65-F5344CB8AC3E}">
        <p14:creationId xmlns:p14="http://schemas.microsoft.com/office/powerpoint/2010/main" val="2818569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Making – Emergency Orders</a:t>
            </a:r>
          </a:p>
        </p:txBody>
      </p:sp>
      <p:sp>
        <p:nvSpPr>
          <p:cNvPr id="3" name="Content Placeholder 2"/>
          <p:cNvSpPr>
            <a:spLocks noGrp="1"/>
          </p:cNvSpPr>
          <p:nvPr>
            <p:ph sz="quarter" idx="13"/>
          </p:nvPr>
        </p:nvSpPr>
        <p:spPr>
          <a:xfrm>
            <a:off x="444500" y="1463040"/>
            <a:ext cx="11210543" cy="4962474"/>
          </a:xfrm>
        </p:spPr>
        <p:txBody>
          <a:bodyPr>
            <a:normAutofit/>
          </a:bodyPr>
          <a:lstStyle/>
          <a:p>
            <a:r>
              <a:rPr lang="en-US" sz="2000" b="1" dirty="0"/>
              <a:t>5.   The Act (s. 335) authorizes the provincial health officer to adopt as law in BC, laws enacted in any other jurisdiction and rules adopted by any state or non-state body anywhere:</a:t>
            </a:r>
            <a:endParaRPr lang="en-US" sz="2000" dirty="0"/>
          </a:p>
          <a:p>
            <a:pPr marL="1028700" lvl="2" indent="-342900"/>
            <a:r>
              <a:rPr lang="en-US" sz="2000" dirty="0"/>
              <a:t>in the sole discretion of the provincial health officer;</a:t>
            </a:r>
          </a:p>
          <a:p>
            <a:pPr marL="1028700" lvl="2" indent="-342900"/>
            <a:r>
              <a:rPr lang="en-US" sz="2000" dirty="0"/>
              <a:t>if adoption is “appropriate,” in the personal, subjective opinion of the provincial health officer;</a:t>
            </a:r>
          </a:p>
          <a:p>
            <a:pPr marL="1028700" lvl="2" indent="-342900"/>
            <a:r>
              <a:rPr lang="en-US" sz="2000" dirty="0"/>
              <a:t>with no requirement that the rules adopted as law serve a public purpose or be consistent with domestic or international law obligations or the rule of law; </a:t>
            </a:r>
          </a:p>
          <a:p>
            <a:pPr marL="1028700" lvl="2" indent="-342900"/>
            <a:r>
              <a:rPr lang="en-US" sz="2000" dirty="0"/>
              <a:t>without any notice to, consultation with, debate by or consensus of the Legislative Assembly, the public, health practitioners and without evidence justifying adoption;</a:t>
            </a:r>
          </a:p>
          <a:p>
            <a:pPr marL="342900" indent="-342900">
              <a:buFont typeface="Wingdings" pitchFamily="2" charset="2"/>
              <a:buChar char="Ø"/>
            </a:pPr>
            <a:r>
              <a:rPr lang="en-US" sz="2000" b="1" dirty="0"/>
              <a:t>Section 335 would, for example, allow adoption all or some of the International Health Regulations as law in BC, including measures restricting guaranteed rights. </a:t>
            </a:r>
            <a:endParaRPr lang="en-US" sz="2000" dirty="0"/>
          </a:p>
        </p:txBody>
      </p:sp>
    </p:spTree>
    <p:extLst>
      <p:ext uri="{BB962C8B-B14F-4D97-AF65-F5344CB8AC3E}">
        <p14:creationId xmlns:p14="http://schemas.microsoft.com/office/powerpoint/2010/main" val="1879462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Enforcement</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p:txBody>
          <a:bodyPr>
            <a:normAutofit/>
          </a:bodyPr>
          <a:lstStyle/>
          <a:p>
            <a:pPr marL="457200" lvl="0" indent="-457200">
              <a:buFont typeface="+mj-lt"/>
              <a:buAutoNum type="arabicPeriod"/>
            </a:pPr>
            <a:r>
              <a:rPr lang="en-US" sz="2400" b="1" dirty="0"/>
              <a:t>The Act imposes severe penalties for acts of misconduct that include temporary or permanent loss of licenses and employment and for criminal offences, fines up to $500,000, imprisonment up to 2 years</a:t>
            </a:r>
            <a:r>
              <a:rPr lang="en-US" sz="2400" dirty="0"/>
              <a:t> (s. 518) and additional penalties for each day that the offence continues (517).  </a:t>
            </a:r>
          </a:p>
          <a:p>
            <a:pPr marL="457200" indent="-457200">
              <a:buFont typeface="+mj-lt"/>
              <a:buAutoNum type="arabicPeriod"/>
            </a:pPr>
            <a:r>
              <a:rPr lang="en-US" sz="2400" b="1" dirty="0"/>
              <a:t>The Act authorizes “the minister, a board or a health occupation director” to establish all medical and ethical standards along with standards governing eligibility to practice and accreditation (s. 7 (1)). </a:t>
            </a:r>
            <a:r>
              <a:rPr lang="en-US" sz="2400" dirty="0">
                <a:solidFill>
                  <a:srgbClr val="FF0066"/>
                </a:solidFill>
              </a:rPr>
              <a:t> </a:t>
            </a:r>
            <a:endParaRPr lang="en-US" sz="2400" dirty="0"/>
          </a:p>
          <a:p>
            <a:pPr marL="457200" lvl="0" indent="-457200">
              <a:buFont typeface="+mj-lt"/>
              <a:buAutoNum type="arabicPeriod"/>
            </a:pPr>
            <a:r>
              <a:rPr lang="en-US" sz="2400" b="1" dirty="0"/>
              <a:t>The Act imposes a mandatory duty on licensees to report other licensees</a:t>
            </a:r>
            <a:r>
              <a:rPr lang="en-US" sz="2400" dirty="0"/>
              <a:t> believed to be “not fit to practice” or to present “a significant risk of harm to the public“ (s, 85). </a:t>
            </a:r>
          </a:p>
          <a:p>
            <a:pPr lvl="0"/>
            <a:r>
              <a:rPr lang="en-US" sz="2400" dirty="0"/>
              <a:t>	</a:t>
            </a:r>
            <a:endParaRPr lang="en-CA" sz="2400" dirty="0"/>
          </a:p>
          <a:p>
            <a:pPr lvl="0"/>
            <a:endParaRPr lang="en-US" dirty="0"/>
          </a:p>
        </p:txBody>
      </p:sp>
    </p:spTree>
    <p:extLst>
      <p:ext uri="{BB962C8B-B14F-4D97-AF65-F5344CB8AC3E}">
        <p14:creationId xmlns:p14="http://schemas.microsoft.com/office/powerpoint/2010/main" val="53221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C6A9-99C7-394F-92E0-8C2B6B36123C}"/>
              </a:ext>
            </a:extLst>
          </p:cNvPr>
          <p:cNvSpPr>
            <a:spLocks noGrp="1"/>
          </p:cNvSpPr>
          <p:nvPr>
            <p:ph type="title"/>
          </p:nvPr>
        </p:nvSpPr>
        <p:spPr/>
        <p:txBody>
          <a:bodyPr/>
          <a:lstStyle/>
          <a:p>
            <a:r>
              <a:rPr lang="en-US" dirty="0"/>
              <a:t>Enforcement</a:t>
            </a:r>
          </a:p>
        </p:txBody>
      </p:sp>
      <p:sp>
        <p:nvSpPr>
          <p:cNvPr id="3" name="Content Placeholder 2">
            <a:extLst>
              <a:ext uri="{FF2B5EF4-FFF2-40B4-BE49-F238E27FC236}">
                <a16:creationId xmlns:a16="http://schemas.microsoft.com/office/drawing/2014/main" id="{5F864566-702F-634A-8C89-B1484F9B8860}"/>
              </a:ext>
            </a:extLst>
          </p:cNvPr>
          <p:cNvSpPr>
            <a:spLocks noGrp="1"/>
          </p:cNvSpPr>
          <p:nvPr>
            <p:ph sz="quarter" idx="13"/>
          </p:nvPr>
        </p:nvSpPr>
        <p:spPr/>
        <p:txBody>
          <a:bodyPr>
            <a:normAutofit/>
          </a:bodyPr>
          <a:lstStyle/>
          <a:p>
            <a:pPr marL="457200" indent="-457200">
              <a:buFont typeface="+mj-lt"/>
              <a:buAutoNum type="arabicPeriod" startAt="4"/>
            </a:pPr>
            <a:r>
              <a:rPr lang="en-US" sz="2400" b="1" dirty="0"/>
              <a:t>The Act authorizes appointees to suspend the license to practice without notice to the practitioner and before a complaint has been investigated or determined</a:t>
            </a:r>
            <a:r>
              <a:rPr lang="en-US" sz="2400" dirty="0"/>
              <a:t>.  </a:t>
            </a:r>
          </a:p>
          <a:p>
            <a:pPr marL="626364" lvl="1" indent="-342900"/>
            <a:r>
              <a:rPr lang="en-US" sz="2400" dirty="0"/>
              <a:t>A registrar can make suspend a practice license by summary protection order (SPO) before a complaint is referred to an investigation committee (ss. 122 (1) and 153);</a:t>
            </a:r>
          </a:p>
          <a:p>
            <a:pPr marL="626364" lvl="1" indent="-342900"/>
            <a:r>
              <a:rPr lang="en-US" sz="2400" dirty="0"/>
              <a:t>A health occupation director can also make SPOs (s. 225);</a:t>
            </a:r>
          </a:p>
          <a:p>
            <a:pPr marL="626364" lvl="1" indent="-342900"/>
            <a:r>
              <a:rPr lang="en-US" sz="2400" dirty="0"/>
              <a:t>Section 259 authorizes SPOs when, </a:t>
            </a:r>
            <a:r>
              <a:rPr lang="en-US" sz="2400" i="1" dirty="0"/>
              <a:t>inter alia</a:t>
            </a:r>
            <a:r>
              <a:rPr lang="en-US" sz="2400" dirty="0"/>
              <a:t>, “a respondent is providing false or  misleading information to patients or the public” What constitutes false and misleading information is not defined.</a:t>
            </a:r>
          </a:p>
          <a:p>
            <a:pPr marL="402336" lvl="2" indent="0">
              <a:buNone/>
            </a:pPr>
            <a:r>
              <a:rPr lang="en-US" sz="2400" dirty="0"/>
              <a:t>The SPO can be issued without notice or hearing (s. 260). Regarding the arbitrariness of the term ‘misleading’, see US District Court decision of 25/01/23 granting an interim injunction against enforcement of provisions allowing discipline of doctors for spreading misinformation.</a:t>
            </a:r>
            <a:r>
              <a:rPr lang="en-US" sz="2400" u="sng" dirty="0"/>
              <a:t>                                                                                             </a:t>
            </a:r>
            <a:endParaRPr lang="en-CA" sz="2400" dirty="0"/>
          </a:p>
          <a:p>
            <a:pPr lvl="0"/>
            <a:endParaRPr lang="en-US" dirty="0"/>
          </a:p>
        </p:txBody>
      </p:sp>
    </p:spTree>
    <p:extLst>
      <p:ext uri="{BB962C8B-B14F-4D97-AF65-F5344CB8AC3E}">
        <p14:creationId xmlns:p14="http://schemas.microsoft.com/office/powerpoint/2010/main" val="3326688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DF04-D35A-CB4B-AB1F-67EE09399213}"/>
              </a:ext>
            </a:extLst>
          </p:cNvPr>
          <p:cNvSpPr>
            <a:spLocks noGrp="1"/>
          </p:cNvSpPr>
          <p:nvPr>
            <p:ph type="title"/>
          </p:nvPr>
        </p:nvSpPr>
        <p:spPr/>
        <p:txBody>
          <a:bodyPr/>
          <a:lstStyle/>
          <a:p>
            <a:r>
              <a:rPr lang="en-US" dirty="0"/>
              <a:t>Data Collection and Control</a:t>
            </a:r>
          </a:p>
        </p:txBody>
      </p:sp>
      <p:sp>
        <p:nvSpPr>
          <p:cNvPr id="3" name="Content Placeholder 2">
            <a:extLst>
              <a:ext uri="{FF2B5EF4-FFF2-40B4-BE49-F238E27FC236}">
                <a16:creationId xmlns:a16="http://schemas.microsoft.com/office/drawing/2014/main" id="{0FB66C9F-8E02-F54B-B285-1C3078C8989B}"/>
              </a:ext>
            </a:extLst>
          </p:cNvPr>
          <p:cNvSpPr>
            <a:spLocks noGrp="1"/>
          </p:cNvSpPr>
          <p:nvPr>
            <p:ph sz="quarter" idx="13"/>
          </p:nvPr>
        </p:nvSpPr>
        <p:spPr/>
        <p:txBody>
          <a:bodyPr>
            <a:normAutofit/>
          </a:bodyPr>
          <a:lstStyle/>
          <a:p>
            <a:pPr marL="457200" indent="-457200">
              <a:buFont typeface="+mj-lt"/>
              <a:buAutoNum type="arabicPeriod"/>
            </a:pPr>
            <a:r>
              <a:rPr lang="en-US" sz="2400" b="1" dirty="0"/>
              <a:t>The Act allows invasion of patient and professional privacy</a:t>
            </a:r>
            <a:r>
              <a:rPr lang="en-US" sz="2400" dirty="0"/>
              <a:t>. The Act allows the collection, use and disclosure of confidential information even “…for purposes…not covered by the Act” (s. 530). This section allows an order for the collection, use and disclosure of personal information excluded from disclosure by ss. 491 and 492.  </a:t>
            </a:r>
            <a:endParaRPr lang="en-CA" sz="2400" dirty="0"/>
          </a:p>
          <a:p>
            <a:endParaRPr lang="en-US" dirty="0"/>
          </a:p>
          <a:p>
            <a:pPr marL="457200" indent="-457200">
              <a:buFont typeface="+mj-lt"/>
              <a:buAutoNum type="arabicPeriod" startAt="2"/>
            </a:pPr>
            <a:r>
              <a:rPr lang="en-US" sz="2400" b="1" dirty="0"/>
              <a:t>The Act allows the search of premises and seizure of documents including patient records with and without a warrant</a:t>
            </a:r>
            <a:r>
              <a:rPr lang="en-US" sz="2400" dirty="0"/>
              <a:t>.  The Act contemplates applying for court orders </a:t>
            </a:r>
            <a:r>
              <a:rPr lang="en-US" sz="2400" i="1" dirty="0"/>
              <a:t>exparte</a:t>
            </a:r>
            <a:r>
              <a:rPr lang="en-US" sz="2400" dirty="0"/>
              <a:t> and in secret (ss. 502(1), 503 (1)) authorizes seizure of documents not described in a court order (s. 508) and authorizes, without a warrant, securement of practitioner’s premises, search and seize documents (s. 511) and treatment of items seized as though there had been a court order. </a:t>
            </a:r>
            <a:endParaRPr lang="en-CA" sz="2400" dirty="0"/>
          </a:p>
          <a:p>
            <a:endParaRPr lang="en-US" dirty="0"/>
          </a:p>
        </p:txBody>
      </p:sp>
    </p:spTree>
    <p:extLst>
      <p:ext uri="{BB962C8B-B14F-4D97-AF65-F5344CB8AC3E}">
        <p14:creationId xmlns:p14="http://schemas.microsoft.com/office/powerpoint/2010/main" val="1060147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DF04-D35A-CB4B-AB1F-67EE09399213}"/>
              </a:ext>
            </a:extLst>
          </p:cNvPr>
          <p:cNvSpPr>
            <a:spLocks noGrp="1"/>
          </p:cNvSpPr>
          <p:nvPr>
            <p:ph type="title"/>
          </p:nvPr>
        </p:nvSpPr>
        <p:spPr/>
        <p:txBody>
          <a:bodyPr/>
          <a:lstStyle/>
          <a:p>
            <a:r>
              <a:rPr lang="en-US" dirty="0"/>
              <a:t>Data Collection and Control</a:t>
            </a:r>
          </a:p>
        </p:txBody>
      </p:sp>
      <p:sp>
        <p:nvSpPr>
          <p:cNvPr id="3" name="Content Placeholder 2">
            <a:extLst>
              <a:ext uri="{FF2B5EF4-FFF2-40B4-BE49-F238E27FC236}">
                <a16:creationId xmlns:a16="http://schemas.microsoft.com/office/drawing/2014/main" id="{0FB66C9F-8E02-F54B-B285-1C3078C8989B}"/>
              </a:ext>
            </a:extLst>
          </p:cNvPr>
          <p:cNvSpPr>
            <a:spLocks noGrp="1"/>
          </p:cNvSpPr>
          <p:nvPr>
            <p:ph sz="quarter" idx="13"/>
          </p:nvPr>
        </p:nvSpPr>
        <p:spPr>
          <a:xfrm>
            <a:off x="389082" y="1248032"/>
            <a:ext cx="11210543" cy="5609968"/>
          </a:xfrm>
        </p:spPr>
        <p:txBody>
          <a:bodyPr>
            <a:normAutofit fontScale="70000" lnSpcReduction="20000"/>
          </a:bodyPr>
          <a:lstStyle/>
          <a:p>
            <a:pPr marL="457200" lvl="0" indent="-457200">
              <a:buFont typeface="+mj-lt"/>
              <a:buAutoNum type="arabicPeriod" startAt="3"/>
            </a:pPr>
            <a:r>
              <a:rPr lang="en-US" sz="3800" b="1" dirty="0"/>
              <a:t>The Act authorizes appointees to order the production, examination and copying of documents and confidential records. </a:t>
            </a:r>
          </a:p>
          <a:p>
            <a:pPr marL="571500" lvl="0" indent="-571500">
              <a:buFont typeface="Arial" panose="020B0604020202020204" pitchFamily="34" charset="0"/>
              <a:buChar char="•"/>
            </a:pPr>
            <a:r>
              <a:rPr lang="en-US" sz="3800" dirty="0"/>
              <a:t>An investigator may order production of information and without a court order, may enter premises and inspect and copy documents (s. 131); </a:t>
            </a:r>
          </a:p>
          <a:p>
            <a:pPr marL="740664" lvl="1" indent="-457200"/>
            <a:r>
              <a:rPr lang="en-US" sz="3800" dirty="0"/>
              <a:t>The superintendent may order production of documents or enter premises without a warrant and inspect and copy documents (s. 469(1)); </a:t>
            </a:r>
          </a:p>
          <a:p>
            <a:pPr marL="740664" lvl="1" indent="-457200"/>
            <a:r>
              <a:rPr lang="en-US" sz="3800" dirty="0"/>
              <a:t>The Health Occupation Director may make complaints (s. 222) and order production of information including confidential information (s. 224);</a:t>
            </a:r>
          </a:p>
          <a:p>
            <a:pPr marL="740664" lvl="1" indent="-457200"/>
            <a:r>
              <a:rPr lang="en-US" sz="3800" dirty="0"/>
              <a:t>The provincial health officer may make an emergency order for the production of records to the minister and appointees (s. 338) and such orders last for 90 days after “the order ceases to have effect” (s. 328 (4)).</a:t>
            </a:r>
          </a:p>
          <a:p>
            <a:pPr lvl="2" indent="-457200">
              <a:buFont typeface="Wingdings" pitchFamily="2" charset="2"/>
              <a:buChar char="Ø"/>
            </a:pPr>
            <a:r>
              <a:rPr lang="en-CA" sz="3800" dirty="0"/>
              <a:t>These provisions potentially authorize violation of the privacy rights of patients and practitioners without prior notice or hearing. </a:t>
            </a:r>
          </a:p>
          <a:p>
            <a:endParaRPr lang="en-US" dirty="0"/>
          </a:p>
        </p:txBody>
      </p:sp>
    </p:spTree>
    <p:extLst>
      <p:ext uri="{BB962C8B-B14F-4D97-AF65-F5344CB8AC3E}">
        <p14:creationId xmlns:p14="http://schemas.microsoft.com/office/powerpoint/2010/main" val="2759926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DF04-D35A-CB4B-AB1F-67EE09399213}"/>
              </a:ext>
            </a:extLst>
          </p:cNvPr>
          <p:cNvSpPr>
            <a:spLocks noGrp="1"/>
          </p:cNvSpPr>
          <p:nvPr>
            <p:ph type="title"/>
          </p:nvPr>
        </p:nvSpPr>
        <p:spPr/>
        <p:txBody>
          <a:bodyPr/>
          <a:lstStyle/>
          <a:p>
            <a:r>
              <a:rPr lang="en-US" dirty="0"/>
              <a:t>Lack of Legitimate Statutory Purpose</a:t>
            </a:r>
          </a:p>
        </p:txBody>
      </p:sp>
      <p:sp>
        <p:nvSpPr>
          <p:cNvPr id="3" name="Content Placeholder 2">
            <a:extLst>
              <a:ext uri="{FF2B5EF4-FFF2-40B4-BE49-F238E27FC236}">
                <a16:creationId xmlns:a16="http://schemas.microsoft.com/office/drawing/2014/main" id="{0FB66C9F-8E02-F54B-B285-1C3078C8989B}"/>
              </a:ext>
            </a:extLst>
          </p:cNvPr>
          <p:cNvSpPr>
            <a:spLocks noGrp="1"/>
          </p:cNvSpPr>
          <p:nvPr>
            <p:ph sz="quarter" idx="13"/>
          </p:nvPr>
        </p:nvSpPr>
        <p:spPr/>
        <p:txBody>
          <a:bodyPr>
            <a:normAutofit/>
          </a:bodyPr>
          <a:lstStyle/>
          <a:p>
            <a:pPr marL="342900" indent="-342900">
              <a:buAutoNum type="arabicPeriod"/>
            </a:pPr>
            <a:r>
              <a:rPr lang="en-US" sz="2400" b="1" dirty="0"/>
              <a:t>The Act appears directed at restricting, not enabling the quality, provision, delivery and receipt of individualized health care ostensibly to prevent harms posed by members of health professions and occupations. </a:t>
            </a:r>
          </a:p>
          <a:p>
            <a:pPr marL="626364" lvl="1" indent="-342900"/>
            <a:r>
              <a:rPr lang="en-US" sz="2400" dirty="0"/>
              <a:t>Section 6 defines health professionals as providing services that “</a:t>
            </a:r>
            <a:r>
              <a:rPr lang="en-US" sz="2400" b="1" dirty="0"/>
              <a:t>present a risk of harm to the public”</a:t>
            </a:r>
            <a:r>
              <a:rPr lang="en-US" sz="2400" dirty="0"/>
              <a:t>: those practicing health occupations are described as providing health services that “</a:t>
            </a:r>
            <a:r>
              <a:rPr lang="en-US" sz="2400" b="1" dirty="0"/>
              <a:t>present a lower risk of harm to the public</a:t>
            </a:r>
            <a:r>
              <a:rPr lang="en-US" sz="2400" dirty="0"/>
              <a:t>”, and, </a:t>
            </a:r>
          </a:p>
          <a:p>
            <a:pPr marL="626364" lvl="1" indent="-342900"/>
            <a:r>
              <a:rPr lang="en-US" sz="2400" dirty="0"/>
              <a:t>States that regulation of health professionals is </a:t>
            </a:r>
            <a:r>
              <a:rPr lang="en-US" sz="2400" b="1" dirty="0"/>
              <a:t>necessary</a:t>
            </a:r>
            <a:r>
              <a:rPr lang="en-US" sz="2400" dirty="0"/>
              <a:t> and regulation of health occupations </a:t>
            </a:r>
            <a:r>
              <a:rPr lang="en-US" sz="2400" b="1" dirty="0"/>
              <a:t>advisable</a:t>
            </a:r>
            <a:r>
              <a:rPr lang="en-US" sz="2400" dirty="0"/>
              <a:t> in order to protect “the public from harm” and “the public interest” (s.6). Neither harm or public interest is defined. </a:t>
            </a:r>
          </a:p>
          <a:p>
            <a:pPr marL="457200" lvl="2" indent="0">
              <a:buNone/>
            </a:pPr>
            <a:r>
              <a:rPr lang="en-US" sz="2400" dirty="0"/>
              <a:t>Although health professionals must act ethically, safely, and in accordance with applicable ethics and practice standards, the definition of these standards is left to be determined, perhaps arbitrarily, by appointees (see s. 7(2) definition) who may lack competence. </a:t>
            </a:r>
          </a:p>
          <a:p>
            <a:pPr marL="342900" indent="-342900">
              <a:buAutoNum type="arabicPeriod"/>
            </a:pPr>
            <a:endParaRPr lang="en-US" sz="2400" dirty="0"/>
          </a:p>
          <a:p>
            <a:pPr marL="342900" indent="-342900">
              <a:buAutoNum type="arabicPeriod"/>
            </a:pPr>
            <a:endParaRPr lang="en-CA" dirty="0"/>
          </a:p>
          <a:p>
            <a:endParaRPr lang="en-US" dirty="0"/>
          </a:p>
        </p:txBody>
      </p:sp>
    </p:spTree>
    <p:extLst>
      <p:ext uri="{BB962C8B-B14F-4D97-AF65-F5344CB8AC3E}">
        <p14:creationId xmlns:p14="http://schemas.microsoft.com/office/powerpoint/2010/main" val="2423460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DF04-D35A-CB4B-AB1F-67EE09399213}"/>
              </a:ext>
            </a:extLst>
          </p:cNvPr>
          <p:cNvSpPr>
            <a:spLocks noGrp="1"/>
          </p:cNvSpPr>
          <p:nvPr>
            <p:ph type="title"/>
          </p:nvPr>
        </p:nvSpPr>
        <p:spPr/>
        <p:txBody>
          <a:bodyPr/>
          <a:lstStyle/>
          <a:p>
            <a:r>
              <a:rPr lang="en-US" dirty="0"/>
              <a:t>Lack of Legitimate Statutory Purpose</a:t>
            </a:r>
          </a:p>
        </p:txBody>
      </p:sp>
      <p:sp>
        <p:nvSpPr>
          <p:cNvPr id="3" name="Content Placeholder 2">
            <a:extLst>
              <a:ext uri="{FF2B5EF4-FFF2-40B4-BE49-F238E27FC236}">
                <a16:creationId xmlns:a16="http://schemas.microsoft.com/office/drawing/2014/main" id="{0FB66C9F-8E02-F54B-B285-1C3078C8989B}"/>
              </a:ext>
            </a:extLst>
          </p:cNvPr>
          <p:cNvSpPr>
            <a:spLocks noGrp="1"/>
          </p:cNvSpPr>
          <p:nvPr>
            <p:ph sz="quarter" idx="13"/>
          </p:nvPr>
        </p:nvSpPr>
        <p:spPr/>
        <p:txBody>
          <a:bodyPr>
            <a:normAutofit/>
          </a:bodyPr>
          <a:lstStyle/>
          <a:p>
            <a:pPr marL="457200" lvl="0" indent="-457200">
              <a:buFont typeface="+mj-lt"/>
              <a:buAutoNum type="arabicPeriod" startAt="2"/>
            </a:pPr>
            <a:r>
              <a:rPr lang="en-US" sz="2400" b="1" dirty="0"/>
              <a:t>The Act does not mandate licensees  to serve the medical needs of individual patients. </a:t>
            </a:r>
          </a:p>
          <a:p>
            <a:pPr marL="457200" lvl="0" indent="-457200">
              <a:buFont typeface="+mj-lt"/>
              <a:buAutoNum type="arabicPeriod" startAt="3"/>
            </a:pPr>
            <a:r>
              <a:rPr lang="en-US" sz="2400" b="1" dirty="0"/>
              <a:t>Instead, the Act mandates licensees to:</a:t>
            </a:r>
            <a:endParaRPr lang="en-US" sz="2400" dirty="0"/>
          </a:p>
          <a:p>
            <a:pPr marL="1028700" lvl="2" indent="-342900"/>
            <a:r>
              <a:rPr lang="en-US" sz="2400" dirty="0"/>
              <a:t>to protect the public from harm and discrimination; </a:t>
            </a:r>
          </a:p>
          <a:p>
            <a:pPr marL="1028700" lvl="2" indent="-342900"/>
            <a:r>
              <a:rPr lang="en-US" sz="2400" dirty="0"/>
              <a:t>to take anti-discrimination measures; and,</a:t>
            </a:r>
          </a:p>
          <a:p>
            <a:pPr marL="1028700" lvl="2" indent="-342900"/>
            <a:r>
              <a:rPr lang="en-US" sz="2400" dirty="0"/>
              <a:t>to act in a manner that is respectful of the privacy of patients. (72</a:t>
            </a:r>
            <a:r>
              <a:rPr lang="en-US" sz="2400" b="1" dirty="0"/>
              <a:t> </a:t>
            </a:r>
            <a:r>
              <a:rPr lang="en-US" sz="2400" dirty="0"/>
              <a:t>(1)):    </a:t>
            </a:r>
          </a:p>
          <a:p>
            <a:pPr marL="457200" lvl="2" indent="0">
              <a:buNone/>
            </a:pPr>
            <a:r>
              <a:rPr lang="en-US" sz="2400" dirty="0"/>
              <a:t>The Act does not require licensees to respect the paramount duty of health professionals to ensure patient rights to informed consent (or refusal) to medical treatment, freedom from coercion or force to accept treatment not voluntarily chosen and freedom from non-consensual medical or scientific experimentation.  </a:t>
            </a:r>
            <a:endParaRPr lang="en-CA" sz="2400" dirty="0"/>
          </a:p>
          <a:p>
            <a:endParaRPr lang="en-US" dirty="0"/>
          </a:p>
        </p:txBody>
      </p:sp>
    </p:spTree>
    <p:extLst>
      <p:ext uri="{BB962C8B-B14F-4D97-AF65-F5344CB8AC3E}">
        <p14:creationId xmlns:p14="http://schemas.microsoft.com/office/powerpoint/2010/main" val="966810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8882-F491-8A4D-99A1-88A3153CD2C0}"/>
              </a:ext>
            </a:extLst>
          </p:cNvPr>
          <p:cNvSpPr>
            <a:spLocks noGrp="1"/>
          </p:cNvSpPr>
          <p:nvPr>
            <p:ph type="title"/>
          </p:nvPr>
        </p:nvSpPr>
        <p:spPr/>
        <p:txBody>
          <a:bodyPr/>
          <a:lstStyle/>
          <a:p>
            <a:r>
              <a:rPr lang="en-US" dirty="0"/>
              <a:t>Immunity and Limitation of Review</a:t>
            </a:r>
          </a:p>
        </p:txBody>
      </p:sp>
      <p:sp>
        <p:nvSpPr>
          <p:cNvPr id="3" name="Content Placeholder 2">
            <a:extLst>
              <a:ext uri="{FF2B5EF4-FFF2-40B4-BE49-F238E27FC236}">
                <a16:creationId xmlns:a16="http://schemas.microsoft.com/office/drawing/2014/main" id="{5EEF9759-B7B1-DA44-A7CF-ADE5E53AE6A3}"/>
              </a:ext>
            </a:extLst>
          </p:cNvPr>
          <p:cNvSpPr>
            <a:spLocks noGrp="1"/>
          </p:cNvSpPr>
          <p:nvPr>
            <p:ph sz="quarter" idx="13"/>
          </p:nvPr>
        </p:nvSpPr>
        <p:spPr>
          <a:xfrm>
            <a:off x="305955" y="1235676"/>
            <a:ext cx="11556531" cy="5436973"/>
          </a:xfrm>
        </p:spPr>
        <p:txBody>
          <a:bodyPr>
            <a:noAutofit/>
          </a:bodyPr>
          <a:lstStyle/>
          <a:p>
            <a:pPr marL="457200" indent="-457200">
              <a:buFont typeface="+mj-lt"/>
              <a:buAutoNum type="arabicPeriod"/>
            </a:pPr>
            <a:r>
              <a:rPr lang="en-US" sz="2000" b="1" dirty="0"/>
              <a:t>The Act limits review by any court of some decisions and orders made by appointees.</a:t>
            </a:r>
            <a:endParaRPr lang="en-US" sz="2000" b="1" strike="sngStrike" dirty="0"/>
          </a:p>
          <a:p>
            <a:pPr marL="457200" lvl="2" indent="0">
              <a:buNone/>
            </a:pPr>
            <a:r>
              <a:rPr lang="en-US" sz="1900" dirty="0"/>
              <a:t>The Act grants exclusive jurisdiction to inquire into, hear and determine all questions of fact, law and discretion under the Act to the: health occupation director, director of discipline, discipline panel and Health Professions Review Board. </a:t>
            </a:r>
            <a:r>
              <a:rPr lang="en-US" sz="1900" b="1" dirty="0"/>
              <a:t>Decisions are “final and conclusive and not open to question or review in any court.”(s. 512).</a:t>
            </a:r>
          </a:p>
          <a:p>
            <a:pPr marL="457200" lvl="2" indent="0">
              <a:spcAft>
                <a:spcPts val="600"/>
              </a:spcAft>
              <a:buNone/>
            </a:pPr>
            <a:r>
              <a:rPr lang="en-US" sz="1900" dirty="0"/>
              <a:t>The Act authorizes the appointment of these decision makers as follows:  </a:t>
            </a:r>
            <a:endParaRPr lang="en-CA" sz="1900" dirty="0"/>
          </a:p>
          <a:p>
            <a:pPr marL="1028700" lvl="2" indent="-342900">
              <a:spcAft>
                <a:spcPts val="600"/>
              </a:spcAft>
            </a:pPr>
            <a:r>
              <a:rPr lang="en-US" sz="1900" dirty="0"/>
              <a:t>A health occupation director can be appointed by a board or can be a civil servant (ss. 365, 26(2) (ii) (ii)). </a:t>
            </a:r>
            <a:endParaRPr lang="en-CA" sz="1900" dirty="0"/>
          </a:p>
          <a:p>
            <a:pPr marL="1028700" lvl="2" indent="-342900">
              <a:spcAft>
                <a:spcPts val="600"/>
              </a:spcAft>
            </a:pPr>
            <a:r>
              <a:rPr lang="en-US" sz="1900" dirty="0"/>
              <a:t>The director of discipline is established by the superintendent’s office (s. 443).</a:t>
            </a:r>
            <a:endParaRPr lang="en-CA" sz="1900" dirty="0"/>
          </a:p>
          <a:p>
            <a:pPr marL="1028700" lvl="2" indent="-342900">
              <a:spcAft>
                <a:spcPts val="600"/>
              </a:spcAft>
            </a:pPr>
            <a:r>
              <a:rPr lang="en-US" sz="1900" dirty="0"/>
              <a:t>Discipline panel members are appointed by the Director of Discipline (ss. 169, 449). </a:t>
            </a:r>
            <a:endParaRPr lang="en-CA" sz="1900" dirty="0"/>
          </a:p>
          <a:p>
            <a:pPr marL="1028700" lvl="2" indent="-342900">
              <a:spcAft>
                <a:spcPts val="600"/>
              </a:spcAft>
            </a:pPr>
            <a:r>
              <a:rPr lang="en-US" sz="1900" dirty="0"/>
              <a:t>The Health Professions Review Board chair and members are appointed by Cabinet (s. 309).</a:t>
            </a:r>
            <a:endParaRPr lang="en-CA" sz="1900" dirty="0"/>
          </a:p>
        </p:txBody>
      </p:sp>
    </p:spTree>
    <p:extLst>
      <p:ext uri="{BB962C8B-B14F-4D97-AF65-F5344CB8AC3E}">
        <p14:creationId xmlns:p14="http://schemas.microsoft.com/office/powerpoint/2010/main" val="4248331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BE4C-70C6-8C43-A77B-D885B6F9814E}"/>
              </a:ext>
            </a:extLst>
          </p:cNvPr>
          <p:cNvSpPr>
            <a:spLocks noGrp="1"/>
          </p:cNvSpPr>
          <p:nvPr>
            <p:ph type="title"/>
          </p:nvPr>
        </p:nvSpPr>
        <p:spPr/>
        <p:txBody>
          <a:bodyPr/>
          <a:lstStyle/>
          <a:p>
            <a:r>
              <a:rPr lang="en-US" dirty="0"/>
              <a:t>Immunity and Limitation of Review</a:t>
            </a:r>
          </a:p>
        </p:txBody>
      </p:sp>
      <p:sp>
        <p:nvSpPr>
          <p:cNvPr id="3" name="Content Placeholder 2">
            <a:extLst>
              <a:ext uri="{FF2B5EF4-FFF2-40B4-BE49-F238E27FC236}">
                <a16:creationId xmlns:a16="http://schemas.microsoft.com/office/drawing/2014/main" id="{7AF7135F-0DA7-154E-8A28-59D65ACA967E}"/>
              </a:ext>
            </a:extLst>
          </p:cNvPr>
          <p:cNvSpPr>
            <a:spLocks noGrp="1"/>
          </p:cNvSpPr>
          <p:nvPr>
            <p:ph sz="quarter" idx="13"/>
          </p:nvPr>
        </p:nvSpPr>
        <p:spPr>
          <a:xfrm>
            <a:off x="308575" y="1475397"/>
            <a:ext cx="11210543" cy="5237798"/>
          </a:xfrm>
        </p:spPr>
        <p:txBody>
          <a:bodyPr>
            <a:normAutofit fontScale="55000" lnSpcReduction="20000"/>
          </a:bodyPr>
          <a:lstStyle/>
          <a:p>
            <a:pPr marL="454950" indent="-454950">
              <a:buFont typeface="+mj-lt"/>
              <a:buAutoNum type="arabicPeriod" startAt="2"/>
            </a:pPr>
            <a:r>
              <a:rPr lang="en-US" sz="5000" b="1" dirty="0"/>
              <a:t>Decision-making powers of appointees whose decisions are subject only to limited review include authorizations for: </a:t>
            </a:r>
          </a:p>
          <a:p>
            <a:pPr marL="1257300" lvl="2" indent="-571500"/>
            <a:r>
              <a:rPr lang="en-US" sz="4400" dirty="0"/>
              <a:t>A health occupation director to determine misconduct complaints and impose discipline (ss. 230 to 232), and, to make bylaws or rules “in addition to any imposed under this Act” (s. 530(a) (ii);  </a:t>
            </a:r>
            <a:endParaRPr lang="en-CA" sz="4400" dirty="0"/>
          </a:p>
          <a:p>
            <a:pPr marL="1257300" lvl="2" indent="-571500"/>
            <a:r>
              <a:rPr lang="en-US" sz="4400" dirty="0"/>
              <a:t>The Discipline panel to conduct and set rules for disciplinary proceedings (ss. 173 to 189); </a:t>
            </a:r>
            <a:endParaRPr lang="en-CA" sz="4400" dirty="0"/>
          </a:p>
          <a:p>
            <a:pPr marL="1257300" lvl="2" indent="-571500"/>
            <a:r>
              <a:rPr lang="en-US" sz="4400" dirty="0"/>
              <a:t>The Director of Discipline to issue citations and appoint discipline panels (ss. 161 to 170);</a:t>
            </a:r>
            <a:endParaRPr lang="en-CA" sz="4400" dirty="0"/>
          </a:p>
          <a:p>
            <a:pPr marL="1257300" lvl="2" indent="-571500"/>
            <a:r>
              <a:rPr lang="en-US" sz="4400" dirty="0"/>
              <a:t>The Health Professions Review Board to conduct reviews (ss. 310 fllg), make orders (s. 319) and make recommendation to the superintendent on policies, discipline processes and investigations.   </a:t>
            </a:r>
            <a:endParaRPr lang="en-CA" sz="4400" dirty="0"/>
          </a:p>
          <a:p>
            <a:pPr lvl="2" indent="0">
              <a:buNone/>
            </a:pPr>
            <a:r>
              <a:rPr lang="en-US" sz="5000" dirty="0"/>
              <a:t>An amendment to s. 33 the Pharmacy Operations and Drug Scheduling Act provides immunity from legal proceedings for damages arising from acts done or omitted “(a) in the exercise or intended exercise of a power under this Act, or (b) in the performance or intended performance of a duty under this Act” (s, 629). </a:t>
            </a:r>
            <a:endParaRPr lang="en-CA" sz="5000" dirty="0"/>
          </a:p>
        </p:txBody>
      </p:sp>
    </p:spTree>
    <p:extLst>
      <p:ext uri="{BB962C8B-B14F-4D97-AF65-F5344CB8AC3E}">
        <p14:creationId xmlns:p14="http://schemas.microsoft.com/office/powerpoint/2010/main" val="78087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Immunity and Limitation of Review</a:t>
            </a:r>
            <a:br>
              <a:rPr lang="en-US" dirty="0"/>
            </a:br>
            <a:endParaRPr lang="en-US" dirty="0"/>
          </a:p>
        </p:txBody>
      </p:sp>
      <p:sp>
        <p:nvSpPr>
          <p:cNvPr id="3" name="Content Placeholder 2"/>
          <p:cNvSpPr>
            <a:spLocks noGrp="1"/>
          </p:cNvSpPr>
          <p:nvPr>
            <p:ph sz="quarter" idx="13"/>
          </p:nvPr>
        </p:nvSpPr>
        <p:spPr>
          <a:xfrm>
            <a:off x="618806" y="1265332"/>
            <a:ext cx="11036238" cy="5135468"/>
          </a:xfrm>
        </p:spPr>
        <p:txBody>
          <a:bodyPr>
            <a:noAutofit/>
          </a:bodyPr>
          <a:lstStyle/>
          <a:p>
            <a:pPr marL="457200" indent="-457200">
              <a:buFont typeface="+mj-lt"/>
              <a:buAutoNum type="arabicPeriod" startAt="3"/>
            </a:pPr>
            <a:r>
              <a:rPr lang="en-US" sz="2400" b="1" dirty="0"/>
              <a:t>The Act grants immunity from legal proceedings for damages against:</a:t>
            </a:r>
          </a:p>
          <a:p>
            <a:pPr marL="569214" lvl="1" indent="-285750">
              <a:spcAft>
                <a:spcPts val="600"/>
              </a:spcAft>
            </a:pPr>
            <a:r>
              <a:rPr lang="en-US" sz="1800" dirty="0"/>
              <a:t>A regulatory college for anything done or omitted with respect to an investigative or disciplinary action (s. 89);</a:t>
            </a:r>
          </a:p>
          <a:p>
            <a:pPr marL="569214" lvl="1" indent="-285750">
              <a:spcAft>
                <a:spcPts val="600"/>
              </a:spcAft>
            </a:pPr>
            <a:r>
              <a:rPr lang="en-US" sz="1800" dirty="0"/>
              <a:t>Appointees designated as “protected persons” in the exercise of intended exercise of powers or duties under the Act (s.399);</a:t>
            </a:r>
          </a:p>
          <a:p>
            <a:pPr marL="569214" lvl="1" indent="-285750">
              <a:spcAft>
                <a:spcPts val="600"/>
              </a:spcAft>
            </a:pPr>
            <a:r>
              <a:rPr lang="en-US" sz="1800" dirty="0"/>
              <a:t>A “protected person” for conducting an investigation, talking disciplinary action or participating in a disciplinary proceeding (s. 400)</a:t>
            </a:r>
          </a:p>
          <a:p>
            <a:pPr>
              <a:spcAft>
                <a:spcPts val="600"/>
              </a:spcAft>
            </a:pPr>
            <a:r>
              <a:rPr lang="en-US" sz="1800" b="1" dirty="0"/>
              <a:t>Limited Review </a:t>
            </a:r>
            <a:r>
              <a:rPr lang="en-US" sz="1800" dirty="0"/>
              <a:t>On judicial review, the court:</a:t>
            </a:r>
          </a:p>
          <a:p>
            <a:pPr marL="569214" lvl="1" indent="-285750">
              <a:spcAft>
                <a:spcPts val="600"/>
              </a:spcAft>
            </a:pPr>
            <a:r>
              <a:rPr lang="en-US" sz="1800" dirty="0"/>
              <a:t>Must consider the decision maker an “expert tribunal in relation to all matters over which it has exclusive jurisdiction” and, </a:t>
            </a:r>
          </a:p>
          <a:p>
            <a:pPr marL="569214" lvl="1" indent="-285750">
              <a:spcAft>
                <a:spcPts val="600"/>
              </a:spcAft>
            </a:pPr>
            <a:r>
              <a:rPr lang="en-US" sz="1800" dirty="0"/>
              <a:t>Cannot set aside a finding of fact unless there is </a:t>
            </a:r>
            <a:r>
              <a:rPr lang="en-US" sz="1800" i="1" u="sng" dirty="0"/>
              <a:t>no</a:t>
            </a:r>
            <a:r>
              <a:rPr lang="en-US" sz="1800" dirty="0"/>
              <a:t> evidence to support the finding or the finding is otherwise unreasonable; and,   </a:t>
            </a:r>
          </a:p>
          <a:p>
            <a:pPr marL="569214" lvl="1" indent="-285750">
              <a:spcAft>
                <a:spcPts val="600"/>
              </a:spcAft>
            </a:pPr>
            <a:r>
              <a:rPr lang="en-US" sz="1800" dirty="0"/>
              <a:t>Cannot set aside a discretionary decision unless it is patently unreasonable (s. 512, Administrative Tribunals Act s. 58). </a:t>
            </a:r>
          </a:p>
        </p:txBody>
      </p:sp>
    </p:spTree>
    <p:extLst>
      <p:ext uri="{BB962C8B-B14F-4D97-AF65-F5344CB8AC3E}">
        <p14:creationId xmlns:p14="http://schemas.microsoft.com/office/powerpoint/2010/main" val="357584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89BB-A4A4-7DF8-53CC-4DAE05CBDFBB}"/>
              </a:ext>
            </a:extLst>
          </p:cNvPr>
          <p:cNvSpPr>
            <a:spLocks noGrp="1"/>
          </p:cNvSpPr>
          <p:nvPr>
            <p:ph type="ctrTitle"/>
          </p:nvPr>
        </p:nvSpPr>
        <p:spPr>
          <a:xfrm>
            <a:off x="6783343" y="3392104"/>
            <a:ext cx="5081553" cy="2078700"/>
          </a:xfrm>
        </p:spPr>
        <p:txBody>
          <a:bodyPr/>
          <a:lstStyle/>
          <a:p>
            <a:pPr algn="ctr"/>
            <a:r>
              <a:rPr lang="en-CA" u="sng" dirty="0">
                <a:solidFill>
                  <a:schemeClr val="accent6">
                    <a:lumMod val="40000"/>
                    <a:lumOff val="60000"/>
                  </a:schemeClr>
                </a:solidFill>
                <a:latin typeface="Amasis MT Pro" panose="02040504050005020304" pitchFamily="18" charset="0"/>
              </a:rPr>
              <a:t>Please </a:t>
            </a:r>
            <a:br>
              <a:rPr lang="en-CA" u="sng" dirty="0">
                <a:solidFill>
                  <a:schemeClr val="accent6">
                    <a:lumMod val="40000"/>
                    <a:lumOff val="60000"/>
                  </a:schemeClr>
                </a:solidFill>
                <a:latin typeface="Amasis MT Pro" panose="02040504050005020304" pitchFamily="18" charset="0"/>
              </a:rPr>
            </a:br>
            <a:r>
              <a:rPr lang="en-CA" u="sng" dirty="0">
                <a:solidFill>
                  <a:schemeClr val="accent6">
                    <a:lumMod val="40000"/>
                    <a:lumOff val="60000"/>
                  </a:schemeClr>
                </a:solidFill>
                <a:latin typeface="Amasis MT Pro" panose="02040504050005020304" pitchFamily="18" charset="0"/>
              </a:rPr>
              <a:t>Mute </a:t>
            </a:r>
            <a:br>
              <a:rPr lang="en-CA" u="sng" dirty="0">
                <a:solidFill>
                  <a:schemeClr val="accent6">
                    <a:lumMod val="40000"/>
                    <a:lumOff val="60000"/>
                  </a:schemeClr>
                </a:solidFill>
                <a:latin typeface="Amasis MT Pro" panose="02040504050005020304" pitchFamily="18" charset="0"/>
              </a:rPr>
            </a:br>
            <a:r>
              <a:rPr lang="en-CA" u="sng" dirty="0">
                <a:solidFill>
                  <a:schemeClr val="accent6">
                    <a:lumMod val="40000"/>
                    <a:lumOff val="60000"/>
                  </a:schemeClr>
                </a:solidFill>
                <a:latin typeface="Amasis MT Pro" panose="02040504050005020304" pitchFamily="18" charset="0"/>
              </a:rPr>
              <a:t>Your </a:t>
            </a:r>
            <a:br>
              <a:rPr lang="en-CA" u="sng" dirty="0">
                <a:solidFill>
                  <a:schemeClr val="accent6">
                    <a:lumMod val="40000"/>
                    <a:lumOff val="60000"/>
                  </a:schemeClr>
                </a:solidFill>
                <a:latin typeface="Amasis MT Pro" panose="02040504050005020304" pitchFamily="18" charset="0"/>
              </a:rPr>
            </a:br>
            <a:r>
              <a:rPr lang="en-CA" u="sng" dirty="0">
                <a:solidFill>
                  <a:schemeClr val="accent6">
                    <a:lumMod val="40000"/>
                    <a:lumOff val="60000"/>
                  </a:schemeClr>
                </a:solidFill>
                <a:latin typeface="Amasis MT Pro" panose="02040504050005020304" pitchFamily="18" charset="0"/>
              </a:rPr>
              <a:t>Phone</a:t>
            </a:r>
            <a:br>
              <a:rPr lang="en-CA" u="sng" dirty="0">
                <a:solidFill>
                  <a:schemeClr val="accent6">
                    <a:lumMod val="40000"/>
                    <a:lumOff val="60000"/>
                  </a:schemeClr>
                </a:solidFill>
                <a:latin typeface="Amasis MT Pro" panose="02040504050005020304" pitchFamily="18" charset="0"/>
              </a:rPr>
            </a:br>
            <a:br>
              <a:rPr lang="en-CA" u="sng" dirty="0">
                <a:solidFill>
                  <a:schemeClr val="accent6">
                    <a:lumMod val="40000"/>
                    <a:lumOff val="60000"/>
                  </a:schemeClr>
                </a:solidFill>
                <a:latin typeface="Amasis MT Pro" panose="02040504050005020304" pitchFamily="18" charset="0"/>
              </a:rPr>
            </a:br>
            <a:endParaRPr lang="en-CA" u="sng" dirty="0">
              <a:solidFill>
                <a:schemeClr val="accent6">
                  <a:lumMod val="40000"/>
                  <a:lumOff val="60000"/>
                </a:schemeClr>
              </a:solidFill>
              <a:latin typeface="Amasis MT Pro" panose="02040504050005020304" pitchFamily="18" charset="0"/>
            </a:endParaRPr>
          </a:p>
        </p:txBody>
      </p:sp>
      <p:sp>
        <p:nvSpPr>
          <p:cNvPr id="10" name="Hexagon 9">
            <a:extLst>
              <a:ext uri="{FF2B5EF4-FFF2-40B4-BE49-F238E27FC236}">
                <a16:creationId xmlns:a16="http://schemas.microsoft.com/office/drawing/2014/main" id="{2C56994B-7D21-496A-E267-7F896F97C25F}"/>
              </a:ext>
            </a:extLst>
          </p:cNvPr>
          <p:cNvSpPr/>
          <p:nvPr/>
        </p:nvSpPr>
        <p:spPr>
          <a:xfrm>
            <a:off x="850375" y="601093"/>
            <a:ext cx="5752214" cy="4869711"/>
          </a:xfrm>
          <a:prstGeom prst="hexagon">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pic>
        <p:nvPicPr>
          <p:cNvPr id="9" name="Picture Placeholder 8" descr="A no cell phone sign&#10;&#10;Description automatically generated">
            <a:extLst>
              <a:ext uri="{FF2B5EF4-FFF2-40B4-BE49-F238E27FC236}">
                <a16:creationId xmlns:a16="http://schemas.microsoft.com/office/drawing/2014/main" id="{816DB0AB-1F9D-6F14-E5F8-B88220AE732E}"/>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3467" r="13467"/>
          <a:stretch>
            <a:fillRect/>
          </a:stretch>
        </p:blipFill>
        <p:spPr/>
      </p:pic>
    </p:spTree>
    <p:extLst>
      <p:ext uri="{BB962C8B-B14F-4D97-AF65-F5344CB8AC3E}">
        <p14:creationId xmlns:p14="http://schemas.microsoft.com/office/powerpoint/2010/main" val="2184802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A2F6-B616-E546-A609-B014BAACD6F5}"/>
              </a:ext>
            </a:extLst>
          </p:cNvPr>
          <p:cNvSpPr>
            <a:spLocks noGrp="1"/>
          </p:cNvSpPr>
          <p:nvPr>
            <p:ph type="title"/>
          </p:nvPr>
        </p:nvSpPr>
        <p:spPr/>
        <p:txBody>
          <a:bodyPr/>
          <a:lstStyle/>
          <a:p>
            <a:r>
              <a:rPr lang="en-US" dirty="0"/>
              <a:t>Conclusions: Endangers Health Care, Rights &amp; Democracy </a:t>
            </a:r>
          </a:p>
        </p:txBody>
      </p:sp>
      <p:sp>
        <p:nvSpPr>
          <p:cNvPr id="3" name="Content Placeholder 2">
            <a:extLst>
              <a:ext uri="{FF2B5EF4-FFF2-40B4-BE49-F238E27FC236}">
                <a16:creationId xmlns:a16="http://schemas.microsoft.com/office/drawing/2014/main" id="{BC37B671-287E-9444-8F39-4F4B3C29FE6D}"/>
              </a:ext>
            </a:extLst>
          </p:cNvPr>
          <p:cNvSpPr>
            <a:spLocks noGrp="1"/>
          </p:cNvSpPr>
          <p:nvPr>
            <p:ph sz="quarter" idx="13"/>
          </p:nvPr>
        </p:nvSpPr>
        <p:spPr/>
        <p:txBody>
          <a:bodyPr>
            <a:normAutofit lnSpcReduction="10000"/>
          </a:bodyPr>
          <a:lstStyle/>
          <a:p>
            <a:r>
              <a:rPr lang="en-US" b="1" dirty="0"/>
              <a:t>The Act is dangerous to health care, rights and democracy and must to be repealed. </a:t>
            </a:r>
          </a:p>
          <a:p>
            <a:r>
              <a:rPr lang="en-US" dirty="0"/>
              <a:t>The Act is replete with unlawful provisions that restrict and potentially extinguish many essential rights and signals the end of the rights of health care workers to provide without fear of punishment, and patients to receive, personalized health care. </a:t>
            </a:r>
          </a:p>
          <a:p>
            <a:r>
              <a:rPr lang="en-US" dirty="0"/>
              <a:t>The Act appears to be a trial statute to bypass democratic processes that protect rights and prevent undemocratic  or tyrannical law making and control.  The Act allows Cabinet, the  minister and  dozens of unelected, unaccountable political appointees to adopt, create, change and enforce laws that violate rights without notice, justification, access to information, consultation, debate, consensus or oversight by the Legislative Assembly or the public and without meaningful access to effective remedies for victims of rights violations. Rights violated </a:t>
            </a:r>
            <a:r>
              <a:rPr lang="en-US"/>
              <a:t>include rights to</a:t>
            </a:r>
            <a:r>
              <a:rPr lang="en-US" dirty="0"/>
              <a:t>: equality and non-discrimination, privacy , informed consent, freedom from experimentation, expression, freedom from ex post facto laws, work and participation in decision making</a:t>
            </a:r>
          </a:p>
          <a:p>
            <a:r>
              <a:rPr lang="en-US" dirty="0"/>
              <a:t>The Act paves the way for BC to partner with big Pharma  and other entities (instead of with health care providers or BC residents), unhampered by what Canada has called “the </a:t>
            </a:r>
            <a:r>
              <a:rPr lang="en-US" u="sng" dirty="0">
                <a:hlinkClick r:id="rId2"/>
              </a:rPr>
              <a:t>regulatory irritants and roadblocks</a:t>
            </a:r>
            <a:r>
              <a:rPr lang="en-US" dirty="0"/>
              <a:t>” of democracy. </a:t>
            </a:r>
          </a:p>
          <a:p>
            <a:r>
              <a:rPr lang="en-US" dirty="0"/>
              <a:t>Presently the people of BC use pharma: the Act enables Pharma and other non-state actors--with the aid of state powers--to use the people. </a:t>
            </a:r>
          </a:p>
          <a:p>
            <a:r>
              <a:rPr lang="en-US" dirty="0"/>
              <a:t>The Act does not serve the public interest in ensuring equal access to competent and timely personalized health care in BC.</a:t>
            </a:r>
          </a:p>
          <a:p>
            <a:endParaRPr lang="en-US" dirty="0"/>
          </a:p>
        </p:txBody>
      </p:sp>
    </p:spTree>
    <p:extLst>
      <p:ext uri="{BB962C8B-B14F-4D97-AF65-F5344CB8AC3E}">
        <p14:creationId xmlns:p14="http://schemas.microsoft.com/office/powerpoint/2010/main" val="6667764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fld id="{B67B645E-C5E5-4727-B977-D372A0AA71D9}" type="slidenum">
              <a:rPr lang="en-US" smtClean="0"/>
              <a:pPr/>
              <a:t>51</a:t>
            </a:fld>
            <a:endParaRPr lang="en-US" dirty="0"/>
          </a:p>
        </p:txBody>
      </p:sp>
      <p:pic>
        <p:nvPicPr>
          <p:cNvPr id="8" name="Picture Placeholder 7" descr="Microphone on blurred dark scene">
            <a:extLst>
              <a:ext uri="{FF2B5EF4-FFF2-40B4-BE49-F238E27FC236}">
                <a16:creationId xmlns:a16="http://schemas.microsoft.com/office/drawing/2014/main" id="{EEC9A263-B34D-7D43-E986-DE17741CA48D}"/>
              </a:ext>
            </a:extLst>
          </p:cNvPr>
          <p:cNvPicPr>
            <a:picLocks noGrp="1" noChangeAspect="1"/>
          </p:cNvPicPr>
          <p:nvPr>
            <p:ph type="pic" sz="quarter" idx="13"/>
          </p:nvPr>
        </p:nvPicPr>
        <p:blipFill>
          <a:blip r:embed="rId3"/>
          <a:srcRect l="5984" r="5984"/>
          <a:stretch>
            <a:fillRect/>
          </a:stretch>
        </p:blipFill>
        <p:spPr>
          <a:xfrm>
            <a:off x="20028" y="947451"/>
            <a:ext cx="5703889" cy="4320000"/>
          </a:xfrm>
        </p:spPr>
      </p:pic>
      <p:sp>
        <p:nvSpPr>
          <p:cNvPr id="10" name="Rectangle 9">
            <a:extLst>
              <a:ext uri="{FF2B5EF4-FFF2-40B4-BE49-F238E27FC236}">
                <a16:creationId xmlns:a16="http://schemas.microsoft.com/office/drawing/2014/main" id="{A7429FCC-4327-04B1-96A7-9581FED5A6E9}"/>
              </a:ext>
            </a:extLst>
          </p:cNvPr>
          <p:cNvSpPr/>
          <p:nvPr/>
        </p:nvSpPr>
        <p:spPr>
          <a:xfrm>
            <a:off x="3304933" y="3091502"/>
            <a:ext cx="2277867" cy="2062103"/>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Write Your</a:t>
            </a:r>
          </a:p>
          <a:p>
            <a:pPr algn="ctr"/>
            <a:r>
              <a:rPr lang="en-US" sz="3200" dirty="0">
                <a:ln w="0"/>
                <a:effectLst>
                  <a:outerShdw blurRad="38100" dist="19050" dir="2700000" algn="tl" rotWithShape="0">
                    <a:schemeClr val="dk1">
                      <a:alpha val="40000"/>
                    </a:schemeClr>
                  </a:outerShdw>
                </a:effectLst>
              </a:rPr>
              <a:t>Questions </a:t>
            </a:r>
          </a:p>
          <a:p>
            <a:pPr algn="ctr"/>
            <a:r>
              <a:rPr lang="en-US" sz="3200" dirty="0">
                <a:ln w="0"/>
                <a:effectLst>
                  <a:outerShdw blurRad="38100" dist="19050" dir="2700000" algn="tl" rotWithShape="0">
                    <a:schemeClr val="dk1">
                      <a:alpha val="40000"/>
                    </a:schemeClr>
                  </a:outerShdw>
                </a:effectLst>
              </a:rPr>
              <a:t>And </a:t>
            </a:r>
          </a:p>
          <a:p>
            <a:pPr algn="ctr"/>
            <a:r>
              <a:rPr lang="en-US" sz="3200" dirty="0">
                <a:ln w="0"/>
                <a:effectLst>
                  <a:outerShdw blurRad="38100" dist="19050" dir="2700000" algn="tl" rotWithShape="0">
                    <a:schemeClr val="dk1">
                      <a:alpha val="40000"/>
                    </a:schemeClr>
                  </a:outerShdw>
                </a:effectLst>
              </a:rPr>
              <a:t>Get Answers</a:t>
            </a:r>
            <a:endParaRPr lang="en-US" sz="3200" b="0" cap="none" spc="0" dirty="0">
              <a:ln w="0"/>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C26AF5B3-4E33-2BEC-15EA-6492B210AE9F}"/>
              </a:ext>
            </a:extLst>
          </p:cNvPr>
          <p:cNvSpPr/>
          <p:nvPr/>
        </p:nvSpPr>
        <p:spPr>
          <a:xfrm>
            <a:off x="6656121" y="1229763"/>
            <a:ext cx="5360827" cy="3200876"/>
          </a:xfrm>
          <a:prstGeom prst="rect">
            <a:avLst/>
          </a:prstGeom>
          <a:noFill/>
        </p:spPr>
        <p:txBody>
          <a:bodyPr wrap="none" lIns="91440" tIns="45720" rIns="91440" bIns="45720">
            <a:spAutoFit/>
          </a:bodyPr>
          <a:lstStyle/>
          <a:p>
            <a:pPr algn="ctr"/>
            <a:r>
              <a:rPr lang="en-US" sz="5400" b="1" u="sng" cap="none" spc="0" dirty="0">
                <a:ln w="0"/>
                <a:gradFill>
                  <a:gsLst>
                    <a:gs pos="21000">
                      <a:srgbClr val="53575C"/>
                    </a:gs>
                    <a:gs pos="88000">
                      <a:srgbClr val="C5C7CA"/>
                    </a:gs>
                  </a:gsLst>
                  <a:lin ang="5400000"/>
                </a:gradFill>
                <a:effectLst/>
              </a:rPr>
              <a:t>Dr. Anna Kindy </a:t>
            </a:r>
            <a:r>
              <a:rPr lang="en-US" sz="4000" b="1" u="sng" cap="none" spc="0" dirty="0">
                <a:ln w="0"/>
                <a:gradFill>
                  <a:gsLst>
                    <a:gs pos="21000">
                      <a:srgbClr val="53575C"/>
                    </a:gs>
                    <a:gs pos="88000">
                      <a:srgbClr val="C5C7CA"/>
                    </a:gs>
                  </a:gsLst>
                  <a:lin ang="5400000"/>
                </a:gradFill>
                <a:effectLst/>
              </a:rPr>
              <a:t>MD</a:t>
            </a:r>
          </a:p>
          <a:p>
            <a:pPr algn="ctr"/>
            <a:endParaRPr lang="en-US" sz="4000" b="1" u="sng" dirty="0">
              <a:ln w="0"/>
              <a:gradFill>
                <a:gsLst>
                  <a:gs pos="21000">
                    <a:srgbClr val="53575C"/>
                  </a:gs>
                  <a:gs pos="88000">
                    <a:srgbClr val="C5C7CA"/>
                  </a:gs>
                </a:gsLst>
                <a:lin ang="5400000"/>
              </a:gradFill>
            </a:endParaRPr>
          </a:p>
          <a:p>
            <a:pPr algn="ctr"/>
            <a:r>
              <a:rPr lang="en-US" sz="5400" b="1" u="sng" dirty="0">
                <a:ln w="0"/>
                <a:gradFill>
                  <a:gsLst>
                    <a:gs pos="21000">
                      <a:srgbClr val="53575C"/>
                    </a:gs>
                    <a:gs pos="88000">
                      <a:srgbClr val="C5C7CA"/>
                    </a:gs>
                  </a:gsLst>
                  <a:lin ang="5400000"/>
                </a:gradFill>
              </a:rPr>
              <a:t>Bill 36</a:t>
            </a:r>
          </a:p>
          <a:p>
            <a:pPr algn="ctr"/>
            <a:r>
              <a:rPr lang="en-US" sz="5400" b="1" u="sng" cap="none" spc="0" dirty="0">
                <a:ln w="0"/>
                <a:gradFill>
                  <a:gsLst>
                    <a:gs pos="21000">
                      <a:srgbClr val="53575C"/>
                    </a:gs>
                    <a:gs pos="88000">
                      <a:srgbClr val="C5C7CA"/>
                    </a:gs>
                  </a:gsLst>
                  <a:lin ang="5400000"/>
                </a:gradFill>
                <a:effectLst/>
              </a:rPr>
              <a:t>Safer Drug Supply</a:t>
            </a:r>
          </a:p>
        </p:txBody>
      </p:sp>
    </p:spTree>
    <p:extLst>
      <p:ext uri="{BB962C8B-B14F-4D97-AF65-F5344CB8AC3E}">
        <p14:creationId xmlns:p14="http://schemas.microsoft.com/office/powerpoint/2010/main" val="3086792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F2AF-2144-6644-A34C-2E8C51CA2EC8}"/>
              </a:ext>
            </a:extLst>
          </p:cNvPr>
          <p:cNvSpPr>
            <a:spLocks noGrp="1"/>
          </p:cNvSpPr>
          <p:nvPr>
            <p:ph type="title"/>
          </p:nvPr>
        </p:nvSpPr>
        <p:spPr>
          <a:xfrm>
            <a:off x="678711" y="407655"/>
            <a:ext cx="10515600" cy="1325563"/>
          </a:xfrm>
        </p:spPr>
        <p:txBody>
          <a:bodyPr>
            <a:normAutofit/>
          </a:bodyPr>
          <a:lstStyle/>
          <a:p>
            <a:pPr algn="ctr"/>
            <a:r>
              <a:rPr lang="en-US" sz="6000" b="1" i="1" u="sng" dirty="0"/>
              <a:t>Health Care in Crisis</a:t>
            </a:r>
          </a:p>
        </p:txBody>
      </p:sp>
      <p:sp>
        <p:nvSpPr>
          <p:cNvPr id="3" name="Content Placeholder 2">
            <a:extLst>
              <a:ext uri="{FF2B5EF4-FFF2-40B4-BE49-F238E27FC236}">
                <a16:creationId xmlns:a16="http://schemas.microsoft.com/office/drawing/2014/main" id="{0F0ED2B9-67E1-CA49-881C-E4C57DCFF2F0}"/>
              </a:ext>
            </a:extLst>
          </p:cNvPr>
          <p:cNvSpPr>
            <a:spLocks noGrp="1"/>
          </p:cNvSpPr>
          <p:nvPr>
            <p:ph idx="1"/>
          </p:nvPr>
        </p:nvSpPr>
        <p:spPr>
          <a:xfrm>
            <a:off x="2592572" y="1814993"/>
            <a:ext cx="8093149" cy="4351338"/>
          </a:xfrm>
        </p:spPr>
        <p:txBody>
          <a:bodyPr>
            <a:normAutofit/>
          </a:bodyPr>
          <a:lstStyle/>
          <a:p>
            <a:r>
              <a:rPr lang="en-US" sz="5400" dirty="0"/>
              <a:t>Campbell Hospital -2017</a:t>
            </a:r>
          </a:p>
          <a:p>
            <a:r>
              <a:rPr lang="en-US" sz="5400" dirty="0"/>
              <a:t>150% capacity</a:t>
            </a:r>
          </a:p>
          <a:p>
            <a:r>
              <a:rPr lang="en-US" sz="5400" dirty="0"/>
              <a:t>Nursing Shortage</a:t>
            </a:r>
          </a:p>
          <a:p>
            <a:r>
              <a:rPr lang="en-US" sz="5400" dirty="0"/>
              <a:t>Access to GP</a:t>
            </a:r>
          </a:p>
          <a:p>
            <a:r>
              <a:rPr lang="en-US" sz="5400" dirty="0"/>
              <a:t>Wait times increasing</a:t>
            </a:r>
          </a:p>
          <a:p>
            <a:endParaRPr lang="en-US" sz="5400" dirty="0"/>
          </a:p>
        </p:txBody>
      </p:sp>
    </p:spTree>
    <p:extLst>
      <p:ext uri="{BB962C8B-B14F-4D97-AF65-F5344CB8AC3E}">
        <p14:creationId xmlns:p14="http://schemas.microsoft.com/office/powerpoint/2010/main" val="55347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D2DD-DD00-F046-ACFB-68907C1513BB}"/>
              </a:ext>
            </a:extLst>
          </p:cNvPr>
          <p:cNvSpPr>
            <a:spLocks noGrp="1"/>
          </p:cNvSpPr>
          <p:nvPr>
            <p:ph type="title"/>
          </p:nvPr>
        </p:nvSpPr>
        <p:spPr/>
        <p:txBody>
          <a:bodyPr>
            <a:normAutofit fontScale="90000"/>
          </a:bodyPr>
          <a:lstStyle/>
          <a:p>
            <a:pPr algn="ctr"/>
            <a:r>
              <a:rPr lang="en-US" sz="6000" b="1" i="1" u="sng" dirty="0"/>
              <a:t>Culture of Fear</a:t>
            </a:r>
          </a:p>
        </p:txBody>
      </p:sp>
      <p:sp>
        <p:nvSpPr>
          <p:cNvPr id="3" name="Content Placeholder 2">
            <a:extLst>
              <a:ext uri="{FF2B5EF4-FFF2-40B4-BE49-F238E27FC236}">
                <a16:creationId xmlns:a16="http://schemas.microsoft.com/office/drawing/2014/main" id="{0CD10AC2-2F4D-AA44-8160-79594ACF4919}"/>
              </a:ext>
            </a:extLst>
          </p:cNvPr>
          <p:cNvSpPr>
            <a:spLocks noGrp="1"/>
          </p:cNvSpPr>
          <p:nvPr>
            <p:ph idx="1"/>
          </p:nvPr>
        </p:nvSpPr>
        <p:spPr>
          <a:xfrm>
            <a:off x="828240" y="1203870"/>
            <a:ext cx="11603790" cy="5039250"/>
          </a:xfrm>
        </p:spPr>
        <p:txBody>
          <a:bodyPr/>
          <a:lstStyle/>
          <a:p>
            <a:r>
              <a:rPr lang="en-US" sz="4000" dirty="0"/>
              <a:t>Presently, under the system of centralization of healthcare with the health authorities, a culture </a:t>
            </a:r>
          </a:p>
          <a:p>
            <a:pPr marL="0" indent="0">
              <a:buNone/>
            </a:pPr>
            <a:r>
              <a:rPr lang="en-US" sz="4000" dirty="0"/>
              <a:t>  of fear already exists</a:t>
            </a:r>
          </a:p>
          <a:p>
            <a:r>
              <a:rPr lang="en-US" sz="4000" dirty="0"/>
              <a:t>Whistle Blower protection is not being implemented</a:t>
            </a:r>
          </a:p>
          <a:p>
            <a:r>
              <a:rPr lang="en-US" sz="4000" dirty="0"/>
              <a:t>HPOA Act will increase this culture of fear</a:t>
            </a:r>
          </a:p>
          <a:p>
            <a:r>
              <a:rPr lang="en-US" sz="4000" dirty="0"/>
              <a:t>Lead to increase healthcare worker burnout</a:t>
            </a:r>
          </a:p>
          <a:p>
            <a:r>
              <a:rPr lang="en-US" sz="4000" dirty="0"/>
              <a:t>Lead to exit of healthcare workers from BC</a:t>
            </a:r>
          </a:p>
          <a:p>
            <a:r>
              <a:rPr lang="en-US" sz="4000" dirty="0"/>
              <a:t>Lead to increase patient care decline</a:t>
            </a:r>
          </a:p>
          <a:p>
            <a:pPr marL="0" indent="0">
              <a:buNone/>
            </a:pPr>
            <a:endParaRPr lang="en-US" dirty="0"/>
          </a:p>
        </p:txBody>
      </p:sp>
    </p:spTree>
    <p:extLst>
      <p:ext uri="{BB962C8B-B14F-4D97-AF65-F5344CB8AC3E}">
        <p14:creationId xmlns:p14="http://schemas.microsoft.com/office/powerpoint/2010/main" val="3134380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DF1C-6303-5B2B-2717-221D6EAF7708}"/>
              </a:ext>
            </a:extLst>
          </p:cNvPr>
          <p:cNvSpPr>
            <a:spLocks noGrp="1"/>
          </p:cNvSpPr>
          <p:nvPr>
            <p:ph type="title"/>
          </p:nvPr>
        </p:nvSpPr>
        <p:spPr>
          <a:xfrm>
            <a:off x="6935234" y="2690021"/>
            <a:ext cx="4793714" cy="2078699"/>
          </a:xfrm>
        </p:spPr>
        <p:txBody>
          <a:bodyPr/>
          <a:lstStyle/>
          <a:p>
            <a:pPr algn="ctr"/>
            <a:r>
              <a:rPr lang="en-CA" dirty="0"/>
              <a:t>Write down </a:t>
            </a:r>
            <a:br>
              <a:rPr lang="en-CA" dirty="0"/>
            </a:br>
            <a:r>
              <a:rPr lang="en-CA" dirty="0"/>
              <a:t>Your questions</a:t>
            </a:r>
            <a:br>
              <a:rPr lang="en-CA" dirty="0"/>
            </a:br>
            <a:r>
              <a:rPr lang="en-CA" dirty="0"/>
              <a:t>on </a:t>
            </a:r>
            <a:br>
              <a:rPr lang="en-CA" dirty="0"/>
            </a:br>
            <a:r>
              <a:rPr lang="en-CA" dirty="0"/>
              <a:t>Bill 36</a:t>
            </a:r>
            <a:br>
              <a:rPr lang="en-CA" dirty="0"/>
            </a:br>
            <a:endParaRPr lang="en-CA" dirty="0"/>
          </a:p>
        </p:txBody>
      </p:sp>
      <p:sp>
        <p:nvSpPr>
          <p:cNvPr id="4" name="Slide Number Placeholder 3">
            <a:extLst>
              <a:ext uri="{FF2B5EF4-FFF2-40B4-BE49-F238E27FC236}">
                <a16:creationId xmlns:a16="http://schemas.microsoft.com/office/drawing/2014/main" id="{53B8D26B-F51B-4708-C726-885839E0A0C8}"/>
              </a:ext>
            </a:extLst>
          </p:cNvPr>
          <p:cNvSpPr>
            <a:spLocks noGrp="1"/>
          </p:cNvSpPr>
          <p:nvPr>
            <p:ph type="sldNum" sz="quarter" idx="11"/>
          </p:nvPr>
        </p:nvSpPr>
        <p:spPr/>
        <p:txBody>
          <a:bodyPr/>
          <a:lstStyle/>
          <a:p>
            <a:pPr algn="ctr"/>
            <a:fld id="{B67B645E-C5E5-4727-B977-D372A0AA71D9}" type="slidenum">
              <a:rPr lang="en-US" noProof="0" smtClean="0"/>
              <a:pPr algn="ctr"/>
              <a:t>54</a:t>
            </a:fld>
            <a:endParaRPr lang="en-US" noProof="0"/>
          </a:p>
        </p:txBody>
      </p:sp>
      <p:pic>
        <p:nvPicPr>
          <p:cNvPr id="7" name="Picture 6">
            <a:extLst>
              <a:ext uri="{FF2B5EF4-FFF2-40B4-BE49-F238E27FC236}">
                <a16:creationId xmlns:a16="http://schemas.microsoft.com/office/drawing/2014/main" id="{1A4DFBFD-DE3F-FBA1-E465-A39999E57208}"/>
              </a:ext>
            </a:extLst>
          </p:cNvPr>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209118" y="160020"/>
            <a:ext cx="5768772" cy="5554980"/>
          </a:xfrm>
          <a:prstGeom prst="rect">
            <a:avLst/>
          </a:prstGeom>
          <a:noFill/>
          <a:ln>
            <a:noFill/>
          </a:ln>
        </p:spPr>
      </p:pic>
    </p:spTree>
    <p:extLst>
      <p:ext uri="{BB962C8B-B14F-4D97-AF65-F5344CB8AC3E}">
        <p14:creationId xmlns:p14="http://schemas.microsoft.com/office/powerpoint/2010/main" val="3563895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fld id="{B67B645E-C5E5-4727-B977-D372A0AA71D9}" type="slidenum">
              <a:rPr lang="en-US" smtClean="0"/>
              <a:pPr/>
              <a:t>55</a:t>
            </a:fld>
            <a:endParaRPr lang="en-US" dirty="0"/>
          </a:p>
        </p:txBody>
      </p:sp>
      <p:pic>
        <p:nvPicPr>
          <p:cNvPr id="8" name="Picture Placeholder 7" descr="Microphone on blurred dark scene">
            <a:extLst>
              <a:ext uri="{FF2B5EF4-FFF2-40B4-BE49-F238E27FC236}">
                <a16:creationId xmlns:a16="http://schemas.microsoft.com/office/drawing/2014/main" id="{EEC9A263-B34D-7D43-E986-DE17741CA48D}"/>
              </a:ext>
            </a:extLst>
          </p:cNvPr>
          <p:cNvPicPr>
            <a:picLocks noGrp="1" noChangeAspect="1"/>
          </p:cNvPicPr>
          <p:nvPr>
            <p:ph type="pic" sz="quarter" idx="13"/>
          </p:nvPr>
        </p:nvPicPr>
        <p:blipFill>
          <a:blip r:embed="rId3"/>
          <a:srcRect l="5984" r="5984"/>
          <a:stretch>
            <a:fillRect/>
          </a:stretch>
        </p:blipFill>
        <p:spPr>
          <a:xfrm>
            <a:off x="20028" y="947451"/>
            <a:ext cx="5703889" cy="4320000"/>
          </a:xfrm>
        </p:spPr>
      </p:pic>
      <p:sp>
        <p:nvSpPr>
          <p:cNvPr id="7" name="Content Placeholder 4">
            <a:extLst>
              <a:ext uri="{FF2B5EF4-FFF2-40B4-BE49-F238E27FC236}">
                <a16:creationId xmlns:a16="http://schemas.microsoft.com/office/drawing/2014/main" id="{5D6A07CA-AD7A-D486-BC8B-B34A8F26C1CD}"/>
              </a:ext>
            </a:extLst>
          </p:cNvPr>
          <p:cNvSpPr txBox="1">
            <a:spLocks/>
          </p:cNvSpPr>
          <p:nvPr/>
        </p:nvSpPr>
        <p:spPr>
          <a:xfrm>
            <a:off x="6886295" y="239736"/>
            <a:ext cx="5305705" cy="1415429"/>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US" sz="6000" noProof="1"/>
          </a:p>
        </p:txBody>
      </p:sp>
      <p:sp>
        <p:nvSpPr>
          <p:cNvPr id="10" name="Rectangle 9">
            <a:extLst>
              <a:ext uri="{FF2B5EF4-FFF2-40B4-BE49-F238E27FC236}">
                <a16:creationId xmlns:a16="http://schemas.microsoft.com/office/drawing/2014/main" id="{A7429FCC-4327-04B1-96A7-9581FED5A6E9}"/>
              </a:ext>
            </a:extLst>
          </p:cNvPr>
          <p:cNvSpPr/>
          <p:nvPr/>
        </p:nvSpPr>
        <p:spPr>
          <a:xfrm>
            <a:off x="3019021" y="3213510"/>
            <a:ext cx="2506071" cy="1815882"/>
          </a:xfrm>
          <a:prstGeom prst="rect">
            <a:avLst/>
          </a:prstGeom>
          <a:noFill/>
        </p:spPr>
        <p:txBody>
          <a:bodyPr wrap="none" lIns="91440" tIns="45720" rIns="91440" bIns="45720">
            <a:spAutoFit/>
          </a:bodyPr>
          <a:lstStyle/>
          <a:p>
            <a:pPr algn="ctr"/>
            <a:r>
              <a:rPr lang="en-US" sz="2800" dirty="0">
                <a:ln w="0"/>
                <a:solidFill>
                  <a:schemeClr val="tx1">
                    <a:lumMod val="95000"/>
                    <a:lumOff val="5000"/>
                  </a:schemeClr>
                </a:solidFill>
                <a:effectLst>
                  <a:outerShdw blurRad="38100" dist="19050" dir="2700000" algn="tl" rotWithShape="0">
                    <a:schemeClr val="dk1">
                      <a:alpha val="40000"/>
                    </a:schemeClr>
                  </a:outerShdw>
                </a:effectLst>
              </a:rPr>
              <a:t>Write </a:t>
            </a:r>
          </a:p>
          <a:p>
            <a:pPr algn="ctr"/>
            <a:r>
              <a:rPr lang="en-US" sz="2800" dirty="0">
                <a:ln w="0"/>
                <a:solidFill>
                  <a:schemeClr val="tx1">
                    <a:lumMod val="95000"/>
                    <a:lumOff val="5000"/>
                  </a:schemeClr>
                </a:solidFill>
                <a:effectLst>
                  <a:outerShdw blurRad="38100" dist="19050" dir="2700000" algn="tl" rotWithShape="0">
                    <a:schemeClr val="dk1">
                      <a:alpha val="40000"/>
                    </a:schemeClr>
                  </a:outerShdw>
                </a:effectLst>
              </a:rPr>
              <a:t>Questions  </a:t>
            </a:r>
          </a:p>
          <a:p>
            <a:pPr algn="ctr"/>
            <a:r>
              <a:rPr lang="en-US" sz="2800" dirty="0">
                <a:ln w="0"/>
                <a:solidFill>
                  <a:schemeClr val="tx1">
                    <a:lumMod val="95000"/>
                    <a:lumOff val="5000"/>
                  </a:schemeClr>
                </a:solidFill>
                <a:effectLst>
                  <a:outerShdw blurRad="38100" dist="19050" dir="2700000" algn="tl" rotWithShape="0">
                    <a:schemeClr val="dk1">
                      <a:alpha val="40000"/>
                    </a:schemeClr>
                  </a:outerShdw>
                </a:effectLst>
              </a:rPr>
              <a:t>You</a:t>
            </a:r>
          </a:p>
          <a:p>
            <a:pPr algn="ctr"/>
            <a:r>
              <a:rPr lang="en-US" sz="2800" dirty="0">
                <a:ln w="0"/>
                <a:solidFill>
                  <a:schemeClr val="tx1">
                    <a:lumMod val="95000"/>
                    <a:lumOff val="5000"/>
                  </a:schemeClr>
                </a:solidFill>
                <a:effectLst>
                  <a:outerShdw blurRad="38100" dist="19050" dir="2700000" algn="tl" rotWithShape="0">
                    <a:schemeClr val="dk1">
                      <a:alpha val="40000"/>
                    </a:schemeClr>
                  </a:outerShdw>
                </a:effectLst>
              </a:rPr>
              <a:t>Want Answered</a:t>
            </a:r>
          </a:p>
        </p:txBody>
      </p:sp>
      <p:sp>
        <p:nvSpPr>
          <p:cNvPr id="4" name="TextBox 3">
            <a:extLst>
              <a:ext uri="{FF2B5EF4-FFF2-40B4-BE49-F238E27FC236}">
                <a16:creationId xmlns:a16="http://schemas.microsoft.com/office/drawing/2014/main" id="{517F98ED-6BAD-15DA-F635-E49C29030FA7}"/>
              </a:ext>
            </a:extLst>
          </p:cNvPr>
          <p:cNvSpPr txBox="1"/>
          <p:nvPr/>
        </p:nvSpPr>
        <p:spPr>
          <a:xfrm>
            <a:off x="6297803" y="801192"/>
            <a:ext cx="6109334" cy="1938992"/>
          </a:xfrm>
          <a:prstGeom prst="rect">
            <a:avLst/>
          </a:prstGeom>
          <a:noFill/>
        </p:spPr>
        <p:txBody>
          <a:bodyPr wrap="square">
            <a:spAutoFit/>
          </a:bodyPr>
          <a:lstStyle/>
          <a:p>
            <a:pPr algn="ctr"/>
            <a:r>
              <a:rPr lang="en-CA" sz="6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 Stephen </a:t>
            </a:r>
            <a:r>
              <a:rPr lang="en-CA" sz="6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Malthouse </a:t>
            </a:r>
            <a:r>
              <a:rPr lang="en-CA" sz="36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MD</a:t>
            </a:r>
            <a:endParaRPr lang="en-CA" sz="3600" u="sng" dirty="0">
              <a:solidFill>
                <a:schemeClr val="bg1"/>
              </a:solidFill>
            </a:endParaRPr>
          </a:p>
        </p:txBody>
      </p:sp>
      <p:sp>
        <p:nvSpPr>
          <p:cNvPr id="3" name="Rectangle 2">
            <a:extLst>
              <a:ext uri="{FF2B5EF4-FFF2-40B4-BE49-F238E27FC236}">
                <a16:creationId xmlns:a16="http://schemas.microsoft.com/office/drawing/2014/main" id="{B938098A-92D2-72F9-CC45-C5DBBF1C71A9}"/>
              </a:ext>
            </a:extLst>
          </p:cNvPr>
          <p:cNvSpPr/>
          <p:nvPr/>
        </p:nvSpPr>
        <p:spPr>
          <a:xfrm>
            <a:off x="6297803" y="3107451"/>
            <a:ext cx="5882636" cy="249299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Bill 31</a:t>
            </a:r>
          </a:p>
          <a:p>
            <a:pPr algn="ctr"/>
            <a:r>
              <a:rPr lang="en-US" sz="4800" dirty="0">
                <a:ln w="0"/>
                <a:solidFill>
                  <a:schemeClr val="bg1"/>
                </a:solidFill>
                <a:effectLst>
                  <a:outerShdw blurRad="38100" dist="19050" dir="2700000" algn="tl" rotWithShape="0">
                    <a:schemeClr val="dk1">
                      <a:alpha val="40000"/>
                    </a:schemeClr>
                  </a:outerShdw>
                </a:effectLst>
              </a:rPr>
              <a:t>Emergency &amp; Disasters</a:t>
            </a:r>
          </a:p>
          <a:p>
            <a:pPr algn="ctr"/>
            <a:r>
              <a:rPr lang="en-US" sz="5400" b="0" cap="none" spc="0" dirty="0">
                <a:ln w="0"/>
                <a:solidFill>
                  <a:schemeClr val="bg1"/>
                </a:solidFill>
                <a:effectLst>
                  <a:outerShdw blurRad="38100" dist="19050" dir="2700000" algn="tl" rotWithShape="0">
                    <a:schemeClr val="dk1">
                      <a:alpha val="40000"/>
                    </a:schemeClr>
                  </a:outerShdw>
                </a:effectLst>
              </a:rPr>
              <a:t>Management Act</a:t>
            </a:r>
          </a:p>
        </p:txBody>
      </p:sp>
    </p:spTree>
    <p:extLst>
      <p:ext uri="{BB962C8B-B14F-4D97-AF65-F5344CB8AC3E}">
        <p14:creationId xmlns:p14="http://schemas.microsoft.com/office/powerpoint/2010/main" val="17140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C9EB7-52F1-D183-759B-75B602F4113D}"/>
              </a:ext>
            </a:extLst>
          </p:cNvPr>
          <p:cNvPicPr>
            <a:picLocks noChangeAspect="1"/>
          </p:cNvPicPr>
          <p:nvPr/>
        </p:nvPicPr>
        <p:blipFill>
          <a:blip r:embed="rId2"/>
          <a:stretch>
            <a:fillRect/>
          </a:stretch>
        </p:blipFill>
        <p:spPr>
          <a:xfrm>
            <a:off x="200573" y="-81115"/>
            <a:ext cx="11790853" cy="6939115"/>
          </a:xfrm>
          <a:prstGeom prst="rect">
            <a:avLst/>
          </a:prstGeom>
        </p:spPr>
      </p:pic>
    </p:spTree>
    <p:extLst>
      <p:ext uri="{BB962C8B-B14F-4D97-AF65-F5344CB8AC3E}">
        <p14:creationId xmlns:p14="http://schemas.microsoft.com/office/powerpoint/2010/main" val="2248167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ABB25-89C7-DAAC-B80D-8D3103593A86}"/>
              </a:ext>
            </a:extLst>
          </p:cNvPr>
          <p:cNvPicPr>
            <a:picLocks noChangeAspect="1"/>
          </p:cNvPicPr>
          <p:nvPr/>
        </p:nvPicPr>
        <p:blipFill>
          <a:blip r:embed="rId2"/>
          <a:stretch>
            <a:fillRect/>
          </a:stretch>
        </p:blipFill>
        <p:spPr>
          <a:xfrm>
            <a:off x="329609" y="81443"/>
            <a:ext cx="11270511" cy="6710685"/>
          </a:xfrm>
          <a:prstGeom prst="rect">
            <a:avLst/>
          </a:prstGeom>
        </p:spPr>
      </p:pic>
    </p:spTree>
    <p:extLst>
      <p:ext uri="{BB962C8B-B14F-4D97-AF65-F5344CB8AC3E}">
        <p14:creationId xmlns:p14="http://schemas.microsoft.com/office/powerpoint/2010/main" val="2363664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FD424-D19C-1017-437C-94E9588388E1}"/>
              </a:ext>
            </a:extLst>
          </p:cNvPr>
          <p:cNvPicPr>
            <a:picLocks noChangeAspect="1"/>
          </p:cNvPicPr>
          <p:nvPr/>
        </p:nvPicPr>
        <p:blipFill>
          <a:blip r:embed="rId2"/>
          <a:stretch>
            <a:fillRect/>
          </a:stretch>
        </p:blipFill>
        <p:spPr>
          <a:xfrm>
            <a:off x="609981" y="676098"/>
            <a:ext cx="11215602" cy="540085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12590AC5-55FF-AD66-A225-97AFEEF7B642}"/>
              </a:ext>
            </a:extLst>
          </p:cNvPr>
          <p:cNvSpPr txBox="1"/>
          <p:nvPr/>
        </p:nvSpPr>
        <p:spPr>
          <a:xfrm>
            <a:off x="5821004" y="3429140"/>
            <a:ext cx="4124325" cy="646331"/>
          </a:xfrm>
          <a:prstGeom prst="rect">
            <a:avLst/>
          </a:prstGeom>
          <a:solidFill>
            <a:schemeClr val="bg1">
              <a:lumMod val="95000"/>
            </a:schemeClr>
          </a:solidFill>
          <a:ln w="38100">
            <a:solidFill>
              <a:schemeClr val="tx1"/>
            </a:solidFill>
          </a:ln>
        </p:spPr>
        <p:txBody>
          <a:bodyPr wrap="square" rtlCol="0">
            <a:spAutoFit/>
          </a:bodyPr>
          <a:lstStyle/>
          <a:p>
            <a:pPr algn="ctr"/>
            <a:r>
              <a:rPr lang="en-CA" sz="3600" dirty="0">
                <a:ln>
                  <a:solidFill>
                    <a:schemeClr val="tx1"/>
                  </a:solidFill>
                </a:ln>
              </a:rPr>
              <a:t>“Build Back Better”</a:t>
            </a:r>
          </a:p>
        </p:txBody>
      </p:sp>
      <p:sp>
        <p:nvSpPr>
          <p:cNvPr id="6" name="TextBox 5">
            <a:extLst>
              <a:ext uri="{FF2B5EF4-FFF2-40B4-BE49-F238E27FC236}">
                <a16:creationId xmlns:a16="http://schemas.microsoft.com/office/drawing/2014/main" id="{02714544-F2B9-3016-EFEA-C740FDDFE3EC}"/>
              </a:ext>
            </a:extLst>
          </p:cNvPr>
          <p:cNvSpPr txBox="1"/>
          <p:nvPr/>
        </p:nvSpPr>
        <p:spPr>
          <a:xfrm>
            <a:off x="4485893" y="4686315"/>
            <a:ext cx="7096126" cy="1077218"/>
          </a:xfrm>
          <a:prstGeom prst="rect">
            <a:avLst/>
          </a:prstGeom>
          <a:solidFill>
            <a:schemeClr val="bg1">
              <a:lumMod val="95000"/>
            </a:schemeClr>
          </a:solidFill>
          <a:ln w="38100">
            <a:solidFill>
              <a:schemeClr val="tx1"/>
            </a:solidFill>
          </a:ln>
        </p:spPr>
        <p:txBody>
          <a:bodyPr wrap="square" rtlCol="0">
            <a:spAutoFit/>
          </a:bodyPr>
          <a:lstStyle/>
          <a:p>
            <a:pPr algn="ctr"/>
            <a:r>
              <a:rPr lang="en-CA" b="1" dirty="0"/>
              <a:t>...</a:t>
            </a:r>
            <a:r>
              <a:rPr lang="en-CA" sz="3200" b="1" dirty="0"/>
              <a:t>adopted by the Third UN World Conference on Disaster Risk Reduction…</a:t>
            </a:r>
            <a:endParaRPr lang="en-CA" b="1" dirty="0"/>
          </a:p>
        </p:txBody>
      </p:sp>
      <p:sp>
        <p:nvSpPr>
          <p:cNvPr id="7" name="Freeform: Shape 6">
            <a:extLst>
              <a:ext uri="{FF2B5EF4-FFF2-40B4-BE49-F238E27FC236}">
                <a16:creationId xmlns:a16="http://schemas.microsoft.com/office/drawing/2014/main" id="{B925CD98-F04E-8A35-ED3F-E0042D875688}"/>
              </a:ext>
            </a:extLst>
          </p:cNvPr>
          <p:cNvSpPr/>
          <p:nvPr/>
        </p:nvSpPr>
        <p:spPr>
          <a:xfrm>
            <a:off x="5912612" y="5657850"/>
            <a:ext cx="860573" cy="562619"/>
          </a:xfrm>
          <a:custGeom>
            <a:avLst/>
            <a:gdLst>
              <a:gd name="connsiteX0" fmla="*/ 716788 w 860573"/>
              <a:gd name="connsiteY0" fmla="*/ 85725 h 562619"/>
              <a:gd name="connsiteX1" fmla="*/ 669163 w 860573"/>
              <a:gd name="connsiteY1" fmla="*/ 76200 h 562619"/>
              <a:gd name="connsiteX2" fmla="*/ 602488 w 860573"/>
              <a:gd name="connsiteY2" fmla="*/ 66675 h 562619"/>
              <a:gd name="connsiteX3" fmla="*/ 478663 w 860573"/>
              <a:gd name="connsiteY3" fmla="*/ 38100 h 562619"/>
              <a:gd name="connsiteX4" fmla="*/ 431038 w 860573"/>
              <a:gd name="connsiteY4" fmla="*/ 28575 h 562619"/>
              <a:gd name="connsiteX5" fmla="*/ 316738 w 860573"/>
              <a:gd name="connsiteY5" fmla="*/ 0 h 562619"/>
              <a:gd name="connsiteX6" fmla="*/ 135763 w 860573"/>
              <a:gd name="connsiteY6" fmla="*/ 19050 h 562619"/>
              <a:gd name="connsiteX7" fmla="*/ 107188 w 860573"/>
              <a:gd name="connsiteY7" fmla="*/ 38100 h 562619"/>
              <a:gd name="connsiteX8" fmla="*/ 50038 w 860573"/>
              <a:gd name="connsiteY8" fmla="*/ 114300 h 562619"/>
              <a:gd name="connsiteX9" fmla="*/ 40513 w 860573"/>
              <a:gd name="connsiteY9" fmla="*/ 142875 h 562619"/>
              <a:gd name="connsiteX10" fmla="*/ 11938 w 860573"/>
              <a:gd name="connsiteY10" fmla="*/ 200025 h 562619"/>
              <a:gd name="connsiteX11" fmla="*/ 21463 w 860573"/>
              <a:gd name="connsiteY11" fmla="*/ 438150 h 562619"/>
              <a:gd name="connsiteX12" fmla="*/ 88138 w 860573"/>
              <a:gd name="connsiteY12" fmla="*/ 495300 h 562619"/>
              <a:gd name="connsiteX13" fmla="*/ 259588 w 860573"/>
              <a:gd name="connsiteY13" fmla="*/ 561975 h 562619"/>
              <a:gd name="connsiteX14" fmla="*/ 754888 w 860573"/>
              <a:gd name="connsiteY14" fmla="*/ 504825 h 562619"/>
              <a:gd name="connsiteX15" fmla="*/ 812038 w 860573"/>
              <a:gd name="connsiteY15" fmla="*/ 409575 h 562619"/>
              <a:gd name="connsiteX16" fmla="*/ 831088 w 860573"/>
              <a:gd name="connsiteY16" fmla="*/ 381000 h 562619"/>
              <a:gd name="connsiteX17" fmla="*/ 859663 w 860573"/>
              <a:gd name="connsiteY17" fmla="*/ 285750 h 562619"/>
              <a:gd name="connsiteX18" fmla="*/ 821563 w 860573"/>
              <a:gd name="connsiteY18" fmla="*/ 114300 h 562619"/>
              <a:gd name="connsiteX19" fmla="*/ 716788 w 860573"/>
              <a:gd name="connsiteY19" fmla="*/ 76200 h 562619"/>
              <a:gd name="connsiteX20" fmla="*/ 640588 w 860573"/>
              <a:gd name="connsiteY20" fmla="*/ 57150 h 562619"/>
              <a:gd name="connsiteX21" fmla="*/ 612013 w 860573"/>
              <a:gd name="connsiteY21" fmla="*/ 47625 h 562619"/>
              <a:gd name="connsiteX22" fmla="*/ 669163 w 860573"/>
              <a:gd name="connsiteY22" fmla="*/ 66675 h 562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0573" h="562619">
                <a:moveTo>
                  <a:pt x="716788" y="85725"/>
                </a:moveTo>
                <a:cubicBezTo>
                  <a:pt x="700913" y="82550"/>
                  <a:pt x="685132" y="78862"/>
                  <a:pt x="669163" y="76200"/>
                </a:cubicBezTo>
                <a:cubicBezTo>
                  <a:pt x="647018" y="72509"/>
                  <a:pt x="624554" y="70812"/>
                  <a:pt x="602488" y="66675"/>
                </a:cubicBezTo>
                <a:cubicBezTo>
                  <a:pt x="483533" y="44371"/>
                  <a:pt x="554307" y="54910"/>
                  <a:pt x="478663" y="38100"/>
                </a:cubicBezTo>
                <a:cubicBezTo>
                  <a:pt x="462859" y="34588"/>
                  <a:pt x="446744" y="32502"/>
                  <a:pt x="431038" y="28575"/>
                </a:cubicBezTo>
                <a:cubicBezTo>
                  <a:pt x="290053" y="-6671"/>
                  <a:pt x="428173" y="22287"/>
                  <a:pt x="316738" y="0"/>
                </a:cubicBezTo>
                <a:cubicBezTo>
                  <a:pt x="256413" y="6350"/>
                  <a:pt x="195443" y="8199"/>
                  <a:pt x="135763" y="19050"/>
                </a:cubicBezTo>
                <a:cubicBezTo>
                  <a:pt x="124500" y="21098"/>
                  <a:pt x="115283" y="30005"/>
                  <a:pt x="107188" y="38100"/>
                </a:cubicBezTo>
                <a:cubicBezTo>
                  <a:pt x="100179" y="45109"/>
                  <a:pt x="58831" y="96713"/>
                  <a:pt x="50038" y="114300"/>
                </a:cubicBezTo>
                <a:cubicBezTo>
                  <a:pt x="45548" y="123280"/>
                  <a:pt x="45003" y="133895"/>
                  <a:pt x="40513" y="142875"/>
                </a:cubicBezTo>
                <a:cubicBezTo>
                  <a:pt x="3584" y="216733"/>
                  <a:pt x="35879" y="128201"/>
                  <a:pt x="11938" y="200025"/>
                </a:cubicBezTo>
                <a:cubicBezTo>
                  <a:pt x="-2327" y="299881"/>
                  <a:pt x="-8754" y="305197"/>
                  <a:pt x="21463" y="438150"/>
                </a:cubicBezTo>
                <a:cubicBezTo>
                  <a:pt x="29936" y="475431"/>
                  <a:pt x="61439" y="480043"/>
                  <a:pt x="88138" y="495300"/>
                </a:cubicBezTo>
                <a:cubicBezTo>
                  <a:pt x="212839" y="566557"/>
                  <a:pt x="141462" y="547209"/>
                  <a:pt x="259588" y="561975"/>
                </a:cubicBezTo>
                <a:cubicBezTo>
                  <a:pt x="345476" y="557785"/>
                  <a:pt x="625078" y="582711"/>
                  <a:pt x="754888" y="504825"/>
                </a:cubicBezTo>
                <a:cubicBezTo>
                  <a:pt x="792317" y="482368"/>
                  <a:pt x="794985" y="443681"/>
                  <a:pt x="812038" y="409575"/>
                </a:cubicBezTo>
                <a:cubicBezTo>
                  <a:pt x="817158" y="399336"/>
                  <a:pt x="825968" y="391239"/>
                  <a:pt x="831088" y="381000"/>
                </a:cubicBezTo>
                <a:cubicBezTo>
                  <a:pt x="851973" y="339229"/>
                  <a:pt x="850740" y="330365"/>
                  <a:pt x="859663" y="285750"/>
                </a:cubicBezTo>
                <a:cubicBezTo>
                  <a:pt x="857817" y="259901"/>
                  <a:pt x="873738" y="144114"/>
                  <a:pt x="821563" y="114300"/>
                </a:cubicBezTo>
                <a:cubicBezTo>
                  <a:pt x="789297" y="95862"/>
                  <a:pt x="752225" y="87391"/>
                  <a:pt x="716788" y="76200"/>
                </a:cubicBezTo>
                <a:cubicBezTo>
                  <a:pt x="691822" y="68316"/>
                  <a:pt x="665847" y="64039"/>
                  <a:pt x="640588" y="57150"/>
                </a:cubicBezTo>
                <a:cubicBezTo>
                  <a:pt x="630902" y="54508"/>
                  <a:pt x="602488" y="44450"/>
                  <a:pt x="612013" y="47625"/>
                </a:cubicBezTo>
                <a:lnTo>
                  <a:pt x="669163" y="66675"/>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06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B29D7D-C64D-DFEA-B4FD-1AF1749E04D5}"/>
              </a:ext>
            </a:extLst>
          </p:cNvPr>
          <p:cNvSpPr/>
          <p:nvPr/>
        </p:nvSpPr>
        <p:spPr>
          <a:xfrm>
            <a:off x="4159045" y="4080387"/>
            <a:ext cx="2281084" cy="27530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 name="Group 1">
            <a:extLst>
              <a:ext uri="{FF2B5EF4-FFF2-40B4-BE49-F238E27FC236}">
                <a16:creationId xmlns:a16="http://schemas.microsoft.com/office/drawing/2014/main" id="{D7081432-E2CB-EAB2-015C-694BB1E06BF3}"/>
              </a:ext>
            </a:extLst>
          </p:cNvPr>
          <p:cNvGrpSpPr/>
          <p:nvPr/>
        </p:nvGrpSpPr>
        <p:grpSpPr>
          <a:xfrm>
            <a:off x="923016" y="376812"/>
            <a:ext cx="10124429" cy="5725407"/>
            <a:chOff x="2053239" y="-1143396"/>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3396"/>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2951001" y="1317560"/>
              <a:ext cx="6457950" cy="1425611"/>
            </a:xfrm>
            <a:prstGeom prst="rect">
              <a:avLst/>
            </a:prstGeom>
            <a:solidFill>
              <a:srgbClr val="ECEAE8"/>
            </a:solidFill>
          </p:spPr>
          <p:txBody>
            <a:bodyPr wrap="square" rtlCol="0">
              <a:spAutoFit/>
            </a:bodyPr>
            <a:lstStyle/>
            <a:p>
              <a:pPr algn="ctr"/>
              <a:r>
                <a:rPr kumimoji="0" lang="en-US" altLang="en-US" sz="2000" b="1" i="0" u="none" strike="noStrike" cap="none" normalizeH="0" baseline="0" dirty="0">
                  <a:ln>
                    <a:noFill/>
                  </a:ln>
                  <a:effectLst/>
                  <a:latin typeface="Roboto" panose="02000000000000000000" pitchFamily="2" charset="0"/>
                </a:rPr>
                <a:t>Updates the formal definition of “emergency,”</a:t>
              </a:r>
            </a:p>
            <a:p>
              <a:endParaRPr lang="en-US" altLang="en-US" b="1" dirty="0">
                <a:latin typeface="Roboto" panose="02000000000000000000" pitchFamily="2" charset="0"/>
              </a:endParaRPr>
            </a:p>
            <a:p>
              <a:r>
                <a:rPr kumimoji="0" lang="en-US" altLang="en-US" sz="1800" b="0" i="0" u="none" strike="noStrike" cap="none" normalizeH="0" baseline="0" dirty="0">
                  <a:ln>
                    <a:noFill/>
                  </a:ln>
                  <a:effectLst/>
                  <a:latin typeface="Roboto" panose="02000000000000000000" pitchFamily="2" charset="0"/>
                </a:rPr>
                <a:t>which now includes </a:t>
              </a:r>
              <a:r>
                <a:rPr kumimoji="0" lang="en-US" altLang="en-US" sz="1800" b="0" i="0" u="none" strike="noStrike" cap="none" normalizeH="0" baseline="0" dirty="0">
                  <a:ln>
                    <a:noFill/>
                  </a:ln>
                  <a:effectLst/>
                  <a:highlight>
                    <a:srgbClr val="FFFF00"/>
                  </a:highlight>
                  <a:latin typeface="Roboto" panose="02000000000000000000" pitchFamily="2" charset="0"/>
                </a:rPr>
                <a:t>transmissible disease</a:t>
              </a:r>
              <a:r>
                <a:rPr kumimoji="0" lang="en-US" altLang="en-US" sz="1800" b="0" i="0" u="none" strike="noStrike" cap="none" normalizeH="0" baseline="0" dirty="0">
                  <a:ln>
                    <a:noFill/>
                  </a:ln>
                  <a:effectLst/>
                  <a:latin typeface="Roboto" panose="02000000000000000000" pitchFamily="2" charset="0"/>
                </a:rPr>
                <a:t>, </a:t>
              </a:r>
              <a:r>
                <a:rPr kumimoji="0" lang="en-US" altLang="en-US" sz="1800" b="0" i="0" u="none" strike="noStrike" cap="none" normalizeH="0" baseline="0" dirty="0">
                  <a:ln>
                    <a:noFill/>
                  </a:ln>
                  <a:effectLst/>
                  <a:highlight>
                    <a:srgbClr val="00FF00"/>
                  </a:highlight>
                  <a:latin typeface="Roboto" panose="02000000000000000000" pitchFamily="2" charset="0"/>
                </a:rPr>
                <a:t>environmental toxins</a:t>
              </a:r>
              <a:r>
                <a:rPr kumimoji="0" lang="en-US" altLang="en-US" sz="1800" b="0" i="0" u="none" strike="noStrike" cap="none" normalizeH="0" baseline="0" dirty="0">
                  <a:ln>
                    <a:noFill/>
                  </a:ln>
                  <a:effectLst/>
                  <a:latin typeface="Roboto" panose="02000000000000000000" pitchFamily="2" charset="0"/>
                </a:rPr>
                <a:t>, </a:t>
              </a:r>
              <a:r>
                <a:rPr kumimoji="0" lang="en-US" altLang="en-US" sz="1800" b="0" i="0" u="none" strike="noStrike" cap="none" normalizeH="0" baseline="0" dirty="0">
                  <a:ln>
                    <a:noFill/>
                  </a:ln>
                  <a:effectLst/>
                  <a:highlight>
                    <a:srgbClr val="00FFFF"/>
                  </a:highlight>
                  <a:latin typeface="Roboto" panose="02000000000000000000" pitchFamily="2" charset="0"/>
                </a:rPr>
                <a:t>security threats</a:t>
              </a:r>
              <a:r>
                <a:rPr kumimoji="0" lang="en-US" altLang="en-US" sz="1800" b="0" i="0" u="none" strike="noStrike" cap="none" normalizeH="0" baseline="0" dirty="0">
                  <a:ln>
                    <a:noFill/>
                  </a:ln>
                  <a:effectLst/>
                  <a:latin typeface="Roboto" panose="02000000000000000000" pitchFamily="2" charset="0"/>
                </a:rPr>
                <a:t>, and </a:t>
              </a:r>
              <a:r>
                <a:rPr kumimoji="0" lang="en-US" altLang="en-US" sz="1800" b="0" i="0" u="none" strike="noStrike" cap="none" normalizeH="0" baseline="0" dirty="0">
                  <a:ln>
                    <a:noFill/>
                  </a:ln>
                  <a:effectLst/>
                  <a:highlight>
                    <a:srgbClr val="FF00FF"/>
                  </a:highlight>
                  <a:latin typeface="Roboto" panose="02000000000000000000" pitchFamily="2" charset="0"/>
                </a:rPr>
                <a:t>terrorist activities</a:t>
              </a:r>
              <a:r>
                <a:rPr kumimoji="0" lang="en-US" altLang="en-US" sz="1800" b="0" i="0" u="none" strike="noStrike" cap="none" normalizeH="0" baseline="0" dirty="0">
                  <a:ln>
                    <a:noFill/>
                  </a:ln>
                  <a:effectLst/>
                  <a:latin typeface="Roboto" panose="02000000000000000000" pitchFamily="2" charset="0"/>
                </a:rPr>
                <a:t>, on top of existing provisions</a:t>
              </a:r>
            </a:p>
            <a:p>
              <a:endParaRPr lang="en-US" dirty="0">
                <a:latin typeface="Roboto" panose="02000000000000000000" pitchFamily="2" charset="0"/>
              </a:endParaRPr>
            </a:p>
            <a:p>
              <a:endParaRPr lang="en-CA" dirty="0"/>
            </a:p>
          </p:txBody>
        </p:sp>
      </p:grpSp>
      <p:sp>
        <p:nvSpPr>
          <p:cNvPr id="5" name="TextBox 4">
            <a:extLst>
              <a:ext uri="{FF2B5EF4-FFF2-40B4-BE49-F238E27FC236}">
                <a16:creationId xmlns:a16="http://schemas.microsoft.com/office/drawing/2014/main" id="{50E5A84E-BA85-D868-FAA1-64E833118286}"/>
              </a:ext>
            </a:extLst>
          </p:cNvPr>
          <p:cNvSpPr txBox="1"/>
          <p:nvPr/>
        </p:nvSpPr>
        <p:spPr>
          <a:xfrm>
            <a:off x="3578941" y="4865217"/>
            <a:ext cx="5171769" cy="1000274"/>
          </a:xfrm>
          <a:prstGeom prst="rect">
            <a:avLst/>
          </a:prstGeom>
          <a:noFill/>
        </p:spPr>
        <p:txBody>
          <a:bodyPr wrap="square" rtlCol="0">
            <a:spAutoFit/>
          </a:bodyPr>
          <a:lstStyle/>
          <a:p>
            <a:pPr algn="ctr"/>
            <a:r>
              <a:rPr lang="en-US" sz="2400" b="1" dirty="0"/>
              <a:t>Why?</a:t>
            </a:r>
          </a:p>
          <a:p>
            <a:pPr algn="ctr"/>
            <a:endParaRPr lang="en-US" sz="1100" dirty="0"/>
          </a:p>
          <a:p>
            <a:pPr algn="ctr"/>
            <a:r>
              <a:rPr lang="en-US" sz="2400" dirty="0"/>
              <a:t>“streamline”… “modernize” … “clarify”…</a:t>
            </a:r>
            <a:endParaRPr lang="en-CA" sz="2400" dirty="0"/>
          </a:p>
        </p:txBody>
      </p:sp>
    </p:spTree>
    <p:extLst>
      <p:ext uri="{BB962C8B-B14F-4D97-AF65-F5344CB8AC3E}">
        <p14:creationId xmlns:p14="http://schemas.microsoft.com/office/powerpoint/2010/main" val="273587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100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89BB-A4A4-7DF8-53CC-4DAE05CBDFBB}"/>
              </a:ext>
            </a:extLst>
          </p:cNvPr>
          <p:cNvSpPr>
            <a:spLocks noGrp="1"/>
          </p:cNvSpPr>
          <p:nvPr>
            <p:ph type="ctrTitle"/>
          </p:nvPr>
        </p:nvSpPr>
        <p:spPr>
          <a:xfrm>
            <a:off x="6783343" y="1690895"/>
            <a:ext cx="5081553" cy="2078700"/>
          </a:xfrm>
        </p:spPr>
        <p:txBody>
          <a:bodyPr/>
          <a:lstStyle/>
          <a:p>
            <a:pPr algn="ctr"/>
            <a:r>
              <a:rPr lang="en-CA" u="sng" dirty="0">
                <a:solidFill>
                  <a:schemeClr val="accent6">
                    <a:lumMod val="40000"/>
                    <a:lumOff val="60000"/>
                  </a:schemeClr>
                </a:solidFill>
                <a:latin typeface="Amasis MT Pro" panose="02040504050005020304" pitchFamily="18" charset="0"/>
              </a:rPr>
              <a:t>This </a:t>
            </a:r>
            <a:br>
              <a:rPr lang="en-CA" u="sng" dirty="0">
                <a:solidFill>
                  <a:schemeClr val="accent6">
                    <a:lumMod val="40000"/>
                    <a:lumOff val="60000"/>
                  </a:schemeClr>
                </a:solidFill>
                <a:latin typeface="Amasis MT Pro" panose="02040504050005020304" pitchFamily="18" charset="0"/>
              </a:rPr>
            </a:br>
            <a:r>
              <a:rPr lang="en-CA" u="sng" dirty="0">
                <a:solidFill>
                  <a:schemeClr val="accent6">
                    <a:lumMod val="40000"/>
                    <a:lumOff val="60000"/>
                  </a:schemeClr>
                </a:solidFill>
                <a:latin typeface="Amasis MT Pro" panose="02040504050005020304" pitchFamily="18" charset="0"/>
              </a:rPr>
              <a:t>event is</a:t>
            </a:r>
            <a:br>
              <a:rPr lang="en-CA" u="sng" dirty="0">
                <a:solidFill>
                  <a:schemeClr val="accent6">
                    <a:lumMod val="40000"/>
                    <a:lumOff val="60000"/>
                  </a:schemeClr>
                </a:solidFill>
                <a:latin typeface="Amasis MT Pro" panose="02040504050005020304" pitchFamily="18" charset="0"/>
              </a:rPr>
            </a:br>
            <a:r>
              <a:rPr lang="en-CA" u="sng" dirty="0">
                <a:solidFill>
                  <a:schemeClr val="accent6">
                    <a:lumMod val="40000"/>
                    <a:lumOff val="60000"/>
                  </a:schemeClr>
                </a:solidFill>
                <a:latin typeface="Amasis MT Pro" panose="02040504050005020304" pitchFamily="18" charset="0"/>
              </a:rPr>
              <a:t>Being </a:t>
            </a:r>
            <a:br>
              <a:rPr lang="en-CA" u="sng" dirty="0">
                <a:solidFill>
                  <a:schemeClr val="accent6">
                    <a:lumMod val="40000"/>
                    <a:lumOff val="60000"/>
                  </a:schemeClr>
                </a:solidFill>
                <a:latin typeface="Amasis MT Pro" panose="02040504050005020304" pitchFamily="18" charset="0"/>
              </a:rPr>
            </a:br>
            <a:r>
              <a:rPr lang="en-CA" u="sng" dirty="0">
                <a:solidFill>
                  <a:schemeClr val="accent6">
                    <a:lumMod val="40000"/>
                    <a:lumOff val="60000"/>
                  </a:schemeClr>
                </a:solidFill>
                <a:latin typeface="Amasis MT Pro" panose="02040504050005020304" pitchFamily="18" charset="0"/>
              </a:rPr>
              <a:t>Recorded</a:t>
            </a:r>
          </a:p>
        </p:txBody>
      </p:sp>
      <p:pic>
        <p:nvPicPr>
          <p:cNvPr id="7" name="Picture 6">
            <a:extLst>
              <a:ext uri="{FF2B5EF4-FFF2-40B4-BE49-F238E27FC236}">
                <a16:creationId xmlns:a16="http://schemas.microsoft.com/office/drawing/2014/main" id="{0BEF08DC-8273-93ED-3A56-0D87BCD123D0}"/>
              </a:ext>
            </a:extLst>
          </p:cNvPr>
          <p:cNvPicPr/>
          <p:nvPr/>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780703" y="3211033"/>
            <a:ext cx="3223995" cy="3559649"/>
          </a:xfrm>
          <a:prstGeom prst="rect">
            <a:avLst/>
          </a:prstGeom>
          <a:noFill/>
          <a:ln>
            <a:noFill/>
          </a:ln>
        </p:spPr>
      </p:pic>
      <p:pic>
        <p:nvPicPr>
          <p:cNvPr id="2050" name="Picture 2" descr="Clip art,Photography,Camera operator,Optical instrument,Cameras &amp; optics #272906 - Free Icon Library">
            <a:extLst>
              <a:ext uri="{FF2B5EF4-FFF2-40B4-BE49-F238E27FC236}">
                <a16:creationId xmlns:a16="http://schemas.microsoft.com/office/drawing/2014/main" id="{D02D9206-AA1C-67FA-2165-BE9040D46C9E}"/>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08295" y="953608"/>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28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081432-E2CB-EAB2-015C-694BB1E06BF3}"/>
              </a:ext>
            </a:extLst>
          </p:cNvPr>
          <p:cNvGrpSpPr/>
          <p:nvPr/>
        </p:nvGrpSpPr>
        <p:grpSpPr>
          <a:xfrm>
            <a:off x="923016" y="376812"/>
            <a:ext cx="10124429" cy="5725407"/>
            <a:chOff x="2053239" y="-1143396"/>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3396"/>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2951001" y="1317560"/>
              <a:ext cx="6457950" cy="1477328"/>
            </a:xfrm>
            <a:prstGeom prst="rect">
              <a:avLst/>
            </a:prstGeom>
            <a:solidFill>
              <a:srgbClr val="ECEAE8"/>
            </a:solidFill>
          </p:spPr>
          <p:txBody>
            <a:bodyPr wrap="square" rtlCol="0">
              <a:spAutoFit/>
            </a:bodyPr>
            <a:lstStyle/>
            <a:p>
              <a:pPr algn="ctr"/>
              <a:r>
                <a:rPr kumimoji="0" lang="en-US" altLang="en-US" sz="1800" b="1" i="0" u="none" strike="noStrike" cap="none" normalizeH="0" baseline="0" dirty="0">
                  <a:ln>
                    <a:noFill/>
                  </a:ln>
                  <a:effectLst/>
                  <a:latin typeface="Roboto" panose="02000000000000000000" pitchFamily="2" charset="0"/>
                </a:rPr>
                <a:t>Updates the formal definition of “emergency,”</a:t>
              </a:r>
            </a:p>
            <a:p>
              <a:endParaRPr lang="en-US" altLang="en-US" b="1" dirty="0">
                <a:latin typeface="Roboto" panose="02000000000000000000" pitchFamily="2" charset="0"/>
              </a:endParaRPr>
            </a:p>
            <a:p>
              <a:r>
                <a:rPr kumimoji="0" lang="en-US" altLang="en-US" sz="1800" b="0" i="0" u="none" strike="noStrike" cap="none" normalizeH="0" baseline="0" dirty="0">
                  <a:ln>
                    <a:noFill/>
                  </a:ln>
                  <a:effectLst/>
                  <a:latin typeface="Roboto" panose="02000000000000000000" pitchFamily="2" charset="0"/>
                </a:rPr>
                <a:t>which now includes transmissible disease, environmental toxins, security threats, and terrorist activities, on top of existing provisions</a:t>
              </a:r>
              <a:endParaRPr lang="en-CA" dirty="0"/>
            </a:p>
          </p:txBody>
        </p:sp>
      </p:grpSp>
      <p:sp>
        <p:nvSpPr>
          <p:cNvPr id="6" name="TextBox 5">
            <a:extLst>
              <a:ext uri="{FF2B5EF4-FFF2-40B4-BE49-F238E27FC236}">
                <a16:creationId xmlns:a16="http://schemas.microsoft.com/office/drawing/2014/main" id="{F5FBECBD-1E55-DC7B-A887-B288E60E83E1}"/>
              </a:ext>
            </a:extLst>
          </p:cNvPr>
          <p:cNvSpPr txBox="1"/>
          <p:nvPr/>
        </p:nvSpPr>
        <p:spPr>
          <a:xfrm>
            <a:off x="923017" y="3429000"/>
            <a:ext cx="10124428" cy="2585323"/>
          </a:xfrm>
          <a:prstGeom prst="rect">
            <a:avLst/>
          </a:prstGeom>
          <a:solidFill>
            <a:srgbClr val="ECEAE8"/>
          </a:solid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effectLst/>
                <a:latin typeface="Roboto" panose="02000000000000000000" pitchFamily="2" charset="0"/>
              </a:rPr>
              <a:t>Requires regulated parties (including for critical infrastructure owners) to </a:t>
            </a:r>
            <a:r>
              <a:rPr kumimoji="0" lang="en-US" altLang="en-US" sz="1800" b="1" i="0" u="none" strike="noStrike" cap="none" normalizeH="0" baseline="0" dirty="0">
                <a:ln>
                  <a:noFill/>
                </a:ln>
                <a:effectLst/>
                <a:latin typeface="Roboto" panose="02000000000000000000" pitchFamily="2" charset="0"/>
              </a:rPr>
              <a:t>consult and cooperate</a:t>
            </a:r>
            <a:r>
              <a:rPr kumimoji="0" lang="en-US" altLang="en-US" sz="1800" b="0" i="0" u="none" strike="noStrike" cap="none" normalizeH="0" baseline="0" dirty="0">
                <a:ln>
                  <a:noFill/>
                </a:ln>
                <a:effectLst/>
                <a:latin typeface="Roboto" panose="02000000000000000000" pitchFamily="2" charset="0"/>
              </a:rPr>
              <a:t> with Indigenous governing bodies</a:t>
            </a:r>
            <a:br>
              <a:rPr kumimoji="0" lang="en-US" altLang="en-US" sz="1800" b="0" i="0" u="none" strike="noStrike" cap="none" normalizeH="0" baseline="0" dirty="0">
                <a:ln>
                  <a:noFill/>
                </a:ln>
                <a:effectLst/>
                <a:latin typeface="Roboto" panose="02000000000000000000" pitchFamily="2" charset="0"/>
              </a:rPr>
            </a:br>
            <a:endParaRPr kumimoji="0" lang="en-US" altLang="en-US" sz="1800" b="0" i="0" u="none" strike="noStrike" cap="none" normalizeH="0" baseline="0" dirty="0">
              <a:ln>
                <a:noFill/>
              </a:ln>
              <a:effectLst/>
              <a:latin typeface="Roboto"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effectLst/>
                <a:latin typeface="Roboto" panose="02000000000000000000" pitchFamily="2" charset="0"/>
              </a:rPr>
              <a:t>Requires </a:t>
            </a:r>
            <a:r>
              <a:rPr kumimoji="0" lang="en-US" altLang="en-US" sz="1800" b="1" i="0" u="none" strike="noStrike" cap="none" normalizeH="0" baseline="0" dirty="0">
                <a:ln>
                  <a:noFill/>
                </a:ln>
                <a:effectLst/>
                <a:latin typeface="Roboto" panose="02000000000000000000" pitchFamily="2" charset="0"/>
              </a:rPr>
              <a:t>risk assessments</a:t>
            </a:r>
            <a:r>
              <a:rPr kumimoji="0" lang="en-US" altLang="en-US" sz="1800" b="0" i="0" u="none" strike="noStrike" cap="none" normalizeH="0" baseline="0" dirty="0">
                <a:ln>
                  <a:noFill/>
                </a:ln>
                <a:effectLst/>
                <a:latin typeface="Roboto" panose="02000000000000000000" pitchFamily="2" charset="0"/>
              </a:rPr>
              <a:t> specific to the effects of </a:t>
            </a:r>
            <a:r>
              <a:rPr kumimoji="0" lang="en-US" altLang="en-US" sz="1800" b="1" i="0" u="none" strike="noStrike" cap="none" normalizeH="0" baseline="0" dirty="0">
                <a:ln>
                  <a:noFill/>
                </a:ln>
                <a:effectLst/>
                <a:highlight>
                  <a:srgbClr val="FFFF00"/>
                </a:highlight>
                <a:latin typeface="Roboto" panose="02000000000000000000" pitchFamily="2" charset="0"/>
              </a:rPr>
              <a:t>climate change</a:t>
            </a:r>
            <a:br>
              <a:rPr kumimoji="0" lang="en-US" altLang="en-US" sz="1800" b="1" i="0" u="none" strike="noStrike" cap="none" normalizeH="0" baseline="0" dirty="0">
                <a:ln>
                  <a:noFill/>
                </a:ln>
                <a:effectLst/>
                <a:latin typeface="Roboto" panose="02000000000000000000" pitchFamily="2" charset="0"/>
              </a:rPr>
            </a:br>
            <a:endParaRPr kumimoji="0" lang="en-US" altLang="en-US" sz="1800" b="0" i="0" u="none" strike="noStrike" cap="none" normalizeH="0" baseline="0" dirty="0">
              <a:ln>
                <a:noFill/>
              </a:ln>
              <a:effectLst/>
              <a:latin typeface="Roboto"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effectLst/>
                <a:latin typeface="Roboto" panose="02000000000000000000" pitchFamily="2" charset="0"/>
              </a:rPr>
              <a:t>Adds </a:t>
            </a:r>
            <a:r>
              <a:rPr kumimoji="0" lang="en-US" altLang="en-US" sz="1800" b="1" i="0" u="none" strike="noStrike" cap="none" normalizeH="0" baseline="0" dirty="0">
                <a:ln>
                  <a:noFill/>
                </a:ln>
                <a:effectLst/>
                <a:latin typeface="Roboto" panose="02000000000000000000" pitchFamily="2" charset="0"/>
              </a:rPr>
              <a:t>reporting requirements</a:t>
            </a:r>
            <a:r>
              <a:rPr kumimoji="0" lang="en-US" altLang="en-US" sz="1800" b="0" i="0" u="none" strike="noStrike" cap="none" normalizeH="0" baseline="0" dirty="0">
                <a:ln>
                  <a:noFill/>
                </a:ln>
                <a:effectLst/>
                <a:latin typeface="Roboto" panose="02000000000000000000" pitchFamily="2" charset="0"/>
              </a:rPr>
              <a:t>, including for critical infrastructure owners</a:t>
            </a:r>
            <a:br>
              <a:rPr kumimoji="0" lang="en-US" altLang="en-US" sz="1800" b="0" i="0" u="none" strike="noStrike" cap="none" normalizeH="0" baseline="0" dirty="0">
                <a:ln>
                  <a:noFill/>
                </a:ln>
                <a:effectLst/>
                <a:latin typeface="Roboto" panose="02000000000000000000" pitchFamily="2" charset="0"/>
              </a:rPr>
            </a:br>
            <a:endParaRPr kumimoji="0" lang="en-US" altLang="en-US" sz="1800" b="0" i="0" u="none" strike="noStrike" cap="none" normalizeH="0" baseline="0" dirty="0">
              <a:ln>
                <a:noFill/>
              </a:ln>
              <a:effectLst/>
              <a:latin typeface="Roboto" panose="02000000000000000000" pitchFamily="2"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effectLst/>
                <a:latin typeface="Roboto" panose="02000000000000000000" pitchFamily="2" charset="0"/>
              </a:rPr>
              <a:t>Adds </a:t>
            </a:r>
            <a:r>
              <a:rPr kumimoji="0" lang="en-US" altLang="en-US" sz="1800" b="1" i="0" u="none" strike="noStrike" cap="none" normalizeH="0" baseline="0" dirty="0">
                <a:ln>
                  <a:noFill/>
                </a:ln>
                <a:effectLst/>
                <a:highlight>
                  <a:srgbClr val="00FF00"/>
                </a:highlight>
                <a:latin typeface="Roboto" panose="02000000000000000000" pitchFamily="2" charset="0"/>
              </a:rPr>
              <a:t>compliance, enforcement, and cost recovery provisions</a:t>
            </a:r>
            <a:r>
              <a:rPr kumimoji="0" lang="en-US" altLang="en-US" sz="1800" b="0" i="0" u="none" strike="noStrike" cap="none" normalizeH="0" baseline="0" dirty="0">
                <a:ln>
                  <a:noFill/>
                </a:ln>
                <a:effectLst/>
                <a:highlight>
                  <a:srgbClr val="00FF00"/>
                </a:highlight>
                <a:latin typeface="Roboto" panose="02000000000000000000" pitchFamily="2" charset="0"/>
              </a:rPr>
              <a:t>, </a:t>
            </a:r>
            <a:r>
              <a:rPr kumimoji="0" lang="en-US" altLang="en-US" sz="1800" b="0" i="0" u="none" strike="noStrike" cap="none" normalizeH="0" baseline="0" dirty="0">
                <a:ln>
                  <a:noFill/>
                </a:ln>
                <a:effectLst/>
                <a:latin typeface="Roboto" panose="02000000000000000000" pitchFamily="2" charset="0"/>
              </a:rPr>
              <a:t>including the imposing of penalties for non-compliance</a:t>
            </a:r>
          </a:p>
        </p:txBody>
      </p:sp>
    </p:spTree>
    <p:extLst>
      <p:ext uri="{BB962C8B-B14F-4D97-AF65-F5344CB8AC3E}">
        <p14:creationId xmlns:p14="http://schemas.microsoft.com/office/powerpoint/2010/main" val="42211238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59A1FC-0404-089F-4E4D-8903998AE97E}"/>
              </a:ext>
            </a:extLst>
          </p:cNvPr>
          <p:cNvGrpSpPr/>
          <p:nvPr/>
        </p:nvGrpSpPr>
        <p:grpSpPr>
          <a:xfrm>
            <a:off x="1205284" y="393052"/>
            <a:ext cx="9781432" cy="5510145"/>
            <a:chOff x="1264570" y="411713"/>
            <a:chExt cx="9205323" cy="5185607"/>
          </a:xfrm>
        </p:grpSpPr>
        <p:pic>
          <p:nvPicPr>
            <p:cNvPr id="3" name="Picture 2">
              <a:extLst>
                <a:ext uri="{FF2B5EF4-FFF2-40B4-BE49-F238E27FC236}">
                  <a16:creationId xmlns:a16="http://schemas.microsoft.com/office/drawing/2014/main" id="{A460F986-6233-46E7-D18A-1A56CD0DE045}"/>
                </a:ext>
              </a:extLst>
            </p:cNvPr>
            <p:cNvPicPr>
              <a:picLocks noChangeAspect="1"/>
            </p:cNvPicPr>
            <p:nvPr/>
          </p:nvPicPr>
          <p:blipFill>
            <a:blip r:embed="rId2"/>
            <a:stretch>
              <a:fillRect/>
            </a:stretch>
          </p:blipFill>
          <p:spPr>
            <a:xfrm>
              <a:off x="1264570" y="411713"/>
              <a:ext cx="9205322" cy="5185607"/>
            </a:xfrm>
            <a:prstGeom prst="rect">
              <a:avLst/>
            </a:prstGeom>
            <a:solidFill>
              <a:srgbClr val="ECEAE8"/>
            </a:solidFill>
          </p:spPr>
        </p:pic>
        <p:sp>
          <p:nvSpPr>
            <p:cNvPr id="2" name="TextBox 1">
              <a:extLst>
                <a:ext uri="{FF2B5EF4-FFF2-40B4-BE49-F238E27FC236}">
                  <a16:creationId xmlns:a16="http://schemas.microsoft.com/office/drawing/2014/main" id="{B8E178FC-C54E-E63C-75F4-2266DCCFB8B0}"/>
                </a:ext>
              </a:extLst>
            </p:cNvPr>
            <p:cNvSpPr txBox="1"/>
            <p:nvPr/>
          </p:nvSpPr>
          <p:spPr>
            <a:xfrm>
              <a:off x="1264571" y="1770223"/>
              <a:ext cx="9205322" cy="3620613"/>
            </a:xfrm>
            <a:prstGeom prst="rect">
              <a:avLst/>
            </a:prstGeom>
            <a:solidFill>
              <a:srgbClr val="ECEAE8"/>
            </a:solidFill>
          </p:spPr>
          <p:txBody>
            <a:bodyPr wrap="square" rtlCol="0">
              <a:spAutoFit/>
            </a:bodyPr>
            <a:lstStyle/>
            <a:p>
              <a:pPr algn="ctr"/>
              <a:endParaRPr lang="en-CA" sz="2400" b="1" dirty="0"/>
            </a:p>
            <a:p>
              <a:pPr algn="ctr"/>
              <a:r>
                <a:rPr lang="en-CA" sz="2400" b="1" dirty="0"/>
                <a:t>Local Government can Declare an Emergency</a:t>
              </a:r>
            </a:p>
            <a:p>
              <a:endParaRPr lang="en-CA" sz="2000" dirty="0"/>
            </a:p>
            <a:p>
              <a:r>
                <a:rPr lang="en-CA" sz="2000" dirty="0"/>
                <a:t>95 (1) A declaration of a state of local emergency relating to all or part of the area within a local authority’s jurisdiction may be made, by emergency instrument, by the following:</a:t>
              </a:r>
            </a:p>
            <a:p>
              <a:r>
                <a:rPr lang="en-CA" sz="2000" dirty="0"/>
                <a:t>          (a) the local authority, </a:t>
              </a:r>
              <a:r>
                <a:rPr lang="en-CA" sz="2000" b="1" dirty="0">
                  <a:highlight>
                    <a:srgbClr val="FFFF00"/>
                  </a:highlight>
                </a:rPr>
                <a:t>if the local authority is satisfied that an emergency is present</a:t>
              </a:r>
              <a:r>
                <a:rPr lang="en-CA" sz="2000" dirty="0"/>
                <a:t>; </a:t>
              </a:r>
            </a:p>
            <a:p>
              <a:r>
                <a:rPr lang="en-CA" sz="2000" dirty="0"/>
                <a:t>					…</a:t>
              </a:r>
            </a:p>
            <a:p>
              <a:endParaRPr lang="en-CA" sz="2000" dirty="0"/>
            </a:p>
            <a:p>
              <a:r>
                <a:rPr lang="en-CA" sz="2000" dirty="0"/>
                <a:t>		(ii) has used</a:t>
              </a:r>
              <a:r>
                <a:rPr lang="en-CA" sz="2000" b="1" dirty="0"/>
                <a:t> </a:t>
              </a:r>
              <a:r>
                <a:rPr lang="en-CA" sz="2000" b="1" dirty="0">
                  <a:highlight>
                    <a:srgbClr val="00FF00"/>
                  </a:highlight>
                </a:rPr>
                <a:t>reasonable </a:t>
              </a:r>
              <a:r>
                <a:rPr lang="en-CA" sz="2000" dirty="0"/>
                <a:t>efforts to obtain the consent, to the declaration, of the other governing  members of the local authority.</a:t>
              </a:r>
            </a:p>
            <a:p>
              <a:endParaRPr lang="en-CA" dirty="0"/>
            </a:p>
            <a:p>
              <a:endParaRPr lang="en-CA" dirty="0"/>
            </a:p>
          </p:txBody>
        </p:sp>
      </p:grpSp>
      <p:pic>
        <p:nvPicPr>
          <p:cNvPr id="6" name="Picture 5">
            <a:extLst>
              <a:ext uri="{FF2B5EF4-FFF2-40B4-BE49-F238E27FC236}">
                <a16:creationId xmlns:a16="http://schemas.microsoft.com/office/drawing/2014/main" id="{7AB32495-A324-5227-7E5D-3996848B361C}"/>
              </a:ext>
            </a:extLst>
          </p:cNvPr>
          <p:cNvPicPr>
            <a:picLocks noChangeAspect="1"/>
          </p:cNvPicPr>
          <p:nvPr/>
        </p:nvPicPr>
        <p:blipFill>
          <a:blip r:embed="rId3"/>
          <a:stretch>
            <a:fillRect/>
          </a:stretch>
        </p:blipFill>
        <p:spPr>
          <a:xfrm>
            <a:off x="1409502" y="1836583"/>
            <a:ext cx="975445" cy="381033"/>
          </a:xfrm>
          <a:prstGeom prst="rect">
            <a:avLst/>
          </a:prstGeom>
        </p:spPr>
      </p:pic>
    </p:spTree>
    <p:extLst>
      <p:ext uri="{BB962C8B-B14F-4D97-AF65-F5344CB8AC3E}">
        <p14:creationId xmlns:p14="http://schemas.microsoft.com/office/powerpoint/2010/main" val="6770330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A159F9-CBE0-E6A2-A384-54DA18A167A0}"/>
              </a:ext>
            </a:extLst>
          </p:cNvPr>
          <p:cNvGrpSpPr/>
          <p:nvPr/>
        </p:nvGrpSpPr>
        <p:grpSpPr>
          <a:xfrm>
            <a:off x="1005863" y="298580"/>
            <a:ext cx="10147275" cy="5738326"/>
            <a:chOff x="1005863" y="298580"/>
            <a:chExt cx="10147275" cy="5738326"/>
          </a:xfrm>
        </p:grpSpPr>
        <p:grpSp>
          <p:nvGrpSpPr>
            <p:cNvPr id="5" name="Group 4">
              <a:extLst>
                <a:ext uri="{FF2B5EF4-FFF2-40B4-BE49-F238E27FC236}">
                  <a16:creationId xmlns:a16="http://schemas.microsoft.com/office/drawing/2014/main" id="{617CFBF3-7CE2-02C9-24D3-C6A9C3FC71D8}"/>
                </a:ext>
              </a:extLst>
            </p:cNvPr>
            <p:cNvGrpSpPr/>
            <p:nvPr/>
          </p:nvGrpSpPr>
          <p:grpSpPr>
            <a:xfrm>
              <a:off x="1005863" y="298580"/>
              <a:ext cx="10147274" cy="5738326"/>
              <a:chOff x="2053239" y="1142802"/>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2802"/>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3038475" y="4210050"/>
                <a:ext cx="6457950" cy="923330"/>
              </a:xfrm>
              <a:prstGeom prst="rect">
                <a:avLst/>
              </a:prstGeom>
              <a:solidFill>
                <a:srgbClr val="ECEAE8"/>
              </a:solidFill>
            </p:spPr>
            <p:txBody>
              <a:bodyPr wrap="square" rtlCol="0">
                <a:spAutoFit/>
              </a:bodyPr>
              <a:lstStyle/>
              <a:p>
                <a:r>
                  <a:rPr lang="en-CA" dirty="0"/>
                  <a:t>73 (1) The minister may, by order, do all acts and implement all procedures that the minister is satisfied are necessary to respond to an emergency.</a:t>
                </a:r>
              </a:p>
            </p:txBody>
          </p:sp>
        </p:grpSp>
        <p:sp>
          <p:nvSpPr>
            <p:cNvPr id="2" name="TextBox 1">
              <a:extLst>
                <a:ext uri="{FF2B5EF4-FFF2-40B4-BE49-F238E27FC236}">
                  <a16:creationId xmlns:a16="http://schemas.microsoft.com/office/drawing/2014/main" id="{AE375EDF-7239-A723-7B2C-69828BBD8F37}"/>
                </a:ext>
              </a:extLst>
            </p:cNvPr>
            <p:cNvSpPr txBox="1"/>
            <p:nvPr/>
          </p:nvSpPr>
          <p:spPr>
            <a:xfrm>
              <a:off x="1005864" y="3183070"/>
              <a:ext cx="10147274" cy="2400657"/>
            </a:xfrm>
            <a:prstGeom prst="rect">
              <a:avLst/>
            </a:prstGeom>
            <a:solidFill>
              <a:srgbClr val="ECEAE8"/>
            </a:solidFill>
          </p:spPr>
          <p:txBody>
            <a:bodyPr wrap="square" rtlCol="0">
              <a:spAutoFit/>
            </a:bodyPr>
            <a:lstStyle/>
            <a:p>
              <a:pPr algn="ctr"/>
              <a:r>
                <a:rPr lang="en-CA" sz="2400" b="1" dirty="0"/>
                <a:t>Directed Mitigation and Preparation Measures</a:t>
              </a:r>
            </a:p>
            <a:p>
              <a:endParaRPr lang="en-CA" dirty="0"/>
            </a:p>
            <a:p>
              <a:r>
                <a:rPr lang="en-CA" dirty="0"/>
                <a:t>56 (1) The minister may make an order under this section </a:t>
              </a:r>
              <a:r>
                <a:rPr lang="en-CA" b="1" dirty="0">
                  <a:highlight>
                    <a:srgbClr val="FFFF00"/>
                  </a:highlight>
                </a:rPr>
                <a:t>if the minister is satisfied </a:t>
              </a:r>
              <a:r>
                <a:rPr lang="en-CA" dirty="0"/>
                <a:t>that, based on one or more risk assessments, the order is necessary for any of the following purposes:</a:t>
              </a:r>
            </a:p>
            <a:p>
              <a:r>
                <a:rPr lang="en-CA" dirty="0"/>
                <a:t>	(a) to mitigate a specific hazard that presents a significant risk of giving rise to an emergency;</a:t>
              </a:r>
            </a:p>
            <a:p>
              <a:r>
                <a:rPr lang="en-CA" dirty="0"/>
                <a:t>	(b) to prepare for a specific type of hazard that presents a significant risk of becoming an emergency;</a:t>
              </a:r>
            </a:p>
            <a:p>
              <a:r>
                <a:rPr lang="en-CA" dirty="0"/>
                <a:t>	(c) to </a:t>
              </a:r>
              <a:r>
                <a:rPr lang="en-CA" b="1" dirty="0">
                  <a:highlight>
                    <a:srgbClr val="00FF00"/>
                  </a:highlight>
                </a:rPr>
                <a:t>support a specific initiative </a:t>
              </a:r>
              <a:r>
                <a:rPr lang="en-CA" dirty="0"/>
                <a:t>in relation to the mitigation and preparation phases.</a:t>
              </a:r>
            </a:p>
          </p:txBody>
        </p:sp>
      </p:grpSp>
    </p:spTree>
    <p:extLst>
      <p:ext uri="{BB962C8B-B14F-4D97-AF65-F5344CB8AC3E}">
        <p14:creationId xmlns:p14="http://schemas.microsoft.com/office/powerpoint/2010/main" val="898659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17CFBF3-7CE2-02C9-24D3-C6A9C3FC71D8}"/>
              </a:ext>
            </a:extLst>
          </p:cNvPr>
          <p:cNvGrpSpPr/>
          <p:nvPr/>
        </p:nvGrpSpPr>
        <p:grpSpPr>
          <a:xfrm>
            <a:off x="1005863" y="298580"/>
            <a:ext cx="10147274" cy="5738326"/>
            <a:chOff x="2053239" y="1142802"/>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2802"/>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3038475" y="4210050"/>
              <a:ext cx="6457950" cy="735725"/>
            </a:xfrm>
            <a:prstGeom prst="rect">
              <a:avLst/>
            </a:prstGeom>
            <a:solidFill>
              <a:srgbClr val="ECEAE8"/>
            </a:solidFill>
          </p:spPr>
          <p:txBody>
            <a:bodyPr wrap="square" rtlCol="0">
              <a:spAutoFit/>
            </a:bodyPr>
            <a:lstStyle/>
            <a:p>
              <a:r>
                <a:rPr lang="en-CA" dirty="0"/>
                <a:t>73 (1) The minister may, by order, do all acts and implement all procedures that the </a:t>
              </a:r>
              <a:r>
                <a:rPr lang="en-CA" b="1" dirty="0">
                  <a:highlight>
                    <a:srgbClr val="FFFF00"/>
                  </a:highlight>
                </a:rPr>
                <a:t>minister is satisfied are necessary </a:t>
              </a:r>
              <a:r>
                <a:rPr lang="en-CA" dirty="0"/>
                <a:t>to respond to an emergency.</a:t>
              </a:r>
            </a:p>
            <a:p>
              <a:endParaRPr lang="en-CA" dirty="0"/>
            </a:p>
          </p:txBody>
        </p:sp>
      </p:grpSp>
    </p:spTree>
    <p:extLst>
      <p:ext uri="{BB962C8B-B14F-4D97-AF65-F5344CB8AC3E}">
        <p14:creationId xmlns:p14="http://schemas.microsoft.com/office/powerpoint/2010/main" val="160379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264939A-11A3-7367-CF76-A8EBA1A66610}"/>
              </a:ext>
            </a:extLst>
          </p:cNvPr>
          <p:cNvGrpSpPr/>
          <p:nvPr/>
        </p:nvGrpSpPr>
        <p:grpSpPr>
          <a:xfrm>
            <a:off x="1090509" y="349898"/>
            <a:ext cx="10010982" cy="6158203"/>
            <a:chOff x="2053239" y="872213"/>
            <a:chExt cx="8350394" cy="5136701"/>
          </a:xfrm>
        </p:grpSpPr>
        <p:grpSp>
          <p:nvGrpSpPr>
            <p:cNvPr id="5" name="Group 4">
              <a:extLst>
                <a:ext uri="{FF2B5EF4-FFF2-40B4-BE49-F238E27FC236}">
                  <a16:creationId xmlns:a16="http://schemas.microsoft.com/office/drawing/2014/main" id="{617CFBF3-7CE2-02C9-24D3-C6A9C3FC71D8}"/>
                </a:ext>
              </a:extLst>
            </p:cNvPr>
            <p:cNvGrpSpPr/>
            <p:nvPr/>
          </p:nvGrpSpPr>
          <p:grpSpPr>
            <a:xfrm>
              <a:off x="2053239" y="872213"/>
              <a:ext cx="8350394" cy="5136701"/>
              <a:chOff x="2053239" y="1142802"/>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2802"/>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3038475" y="4210050"/>
                <a:ext cx="6457950" cy="923330"/>
              </a:xfrm>
              <a:prstGeom prst="rect">
                <a:avLst/>
              </a:prstGeom>
              <a:solidFill>
                <a:srgbClr val="ECEAE8"/>
              </a:solidFill>
            </p:spPr>
            <p:txBody>
              <a:bodyPr wrap="square" rtlCol="0">
                <a:spAutoFit/>
              </a:bodyPr>
              <a:lstStyle/>
              <a:p>
                <a:r>
                  <a:rPr lang="en-CA" dirty="0"/>
                  <a:t>73 (1) The minister may, by order, do all acts and implement all procedures that the minister is satisfied are necessary to respond to an emergency.</a:t>
                </a:r>
              </a:p>
            </p:txBody>
          </p:sp>
        </p:grpSp>
        <p:sp>
          <p:nvSpPr>
            <p:cNvPr id="2" name="TextBox 1">
              <a:extLst>
                <a:ext uri="{FF2B5EF4-FFF2-40B4-BE49-F238E27FC236}">
                  <a16:creationId xmlns:a16="http://schemas.microsoft.com/office/drawing/2014/main" id="{8694C512-60FE-6BE7-7804-2FFDE874549F}"/>
                </a:ext>
              </a:extLst>
            </p:cNvPr>
            <p:cNvSpPr txBox="1"/>
            <p:nvPr/>
          </p:nvSpPr>
          <p:spPr>
            <a:xfrm>
              <a:off x="2780823" y="3369686"/>
              <a:ext cx="6959433" cy="2002444"/>
            </a:xfrm>
            <a:prstGeom prst="rect">
              <a:avLst/>
            </a:prstGeom>
            <a:solidFill>
              <a:srgbClr val="ECEAE8"/>
            </a:solidFill>
            <a:ln>
              <a:noFill/>
            </a:ln>
          </p:spPr>
          <p:txBody>
            <a:bodyPr wrap="square" rtlCol="0">
              <a:spAutoFit/>
            </a:bodyPr>
            <a:lstStyle/>
            <a:p>
              <a:endParaRPr lang="en-CA" dirty="0"/>
            </a:p>
            <a:p>
              <a:pPr algn="ctr"/>
              <a:r>
                <a:rPr lang="en-CA" sz="2400" b="1" dirty="0"/>
                <a:t>General Restrictions</a:t>
              </a:r>
            </a:p>
            <a:p>
              <a:endParaRPr lang="en-CA" dirty="0"/>
            </a:p>
            <a:p>
              <a:r>
                <a:rPr lang="en-CA" dirty="0"/>
                <a:t>78 (1) The minister may, by order, control or prohibit one or more of the following:</a:t>
              </a:r>
            </a:p>
            <a:p>
              <a:pPr marL="1257300" lvl="2" indent="-342900">
                <a:buAutoNum type="alphaLcParenBoth"/>
              </a:pPr>
              <a:r>
                <a:rPr lang="en-CA" b="1" dirty="0">
                  <a:highlight>
                    <a:srgbClr val="FFFF00"/>
                  </a:highlight>
                </a:rPr>
                <a:t>travel</a:t>
              </a:r>
              <a:r>
                <a:rPr lang="en-CA" dirty="0">
                  <a:highlight>
                    <a:srgbClr val="FFFF00"/>
                  </a:highlight>
                </a:rPr>
                <a:t> </a:t>
              </a:r>
              <a:r>
                <a:rPr lang="en-CA" dirty="0"/>
                <a:t>to and from an area</a:t>
              </a:r>
            </a:p>
            <a:p>
              <a:r>
                <a:rPr lang="en-CA" dirty="0"/>
                <a:t>	(b) the carrying on of a </a:t>
              </a:r>
              <a:r>
                <a:rPr lang="en-CA" b="1" dirty="0">
                  <a:highlight>
                    <a:srgbClr val="00FF00"/>
                  </a:highlight>
                </a:rPr>
                <a:t>business</a:t>
              </a:r>
              <a:r>
                <a:rPr lang="en-CA" dirty="0"/>
                <a:t> or type of business</a:t>
              </a:r>
            </a:p>
            <a:p>
              <a:r>
                <a:rPr lang="en-CA" dirty="0"/>
                <a:t>	(c) </a:t>
              </a:r>
              <a:r>
                <a:rPr lang="en-CA" b="1" dirty="0">
                  <a:highlight>
                    <a:srgbClr val="00FFFF"/>
                  </a:highlight>
                </a:rPr>
                <a:t>an event </a:t>
              </a:r>
              <a:r>
                <a:rPr lang="en-CA" dirty="0"/>
                <a:t>or type of event</a:t>
              </a:r>
            </a:p>
            <a:p>
              <a:endParaRPr lang="en-CA" dirty="0"/>
            </a:p>
          </p:txBody>
        </p:sp>
      </p:grpSp>
    </p:spTree>
    <p:extLst>
      <p:ext uri="{BB962C8B-B14F-4D97-AF65-F5344CB8AC3E}">
        <p14:creationId xmlns:p14="http://schemas.microsoft.com/office/powerpoint/2010/main" val="1487669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081A23C-B3AE-239C-45C8-6B63DE7A026E}"/>
              </a:ext>
            </a:extLst>
          </p:cNvPr>
          <p:cNvGrpSpPr/>
          <p:nvPr/>
        </p:nvGrpSpPr>
        <p:grpSpPr>
          <a:xfrm>
            <a:off x="1090509" y="349898"/>
            <a:ext cx="10010983" cy="6158203"/>
            <a:chOff x="1090509" y="349898"/>
            <a:chExt cx="10010983" cy="6158203"/>
          </a:xfrm>
        </p:grpSpPr>
        <p:grpSp>
          <p:nvGrpSpPr>
            <p:cNvPr id="6" name="Group 5">
              <a:extLst>
                <a:ext uri="{FF2B5EF4-FFF2-40B4-BE49-F238E27FC236}">
                  <a16:creationId xmlns:a16="http://schemas.microsoft.com/office/drawing/2014/main" id="{3264939A-11A3-7367-CF76-A8EBA1A66610}"/>
                </a:ext>
              </a:extLst>
            </p:cNvPr>
            <p:cNvGrpSpPr/>
            <p:nvPr/>
          </p:nvGrpSpPr>
          <p:grpSpPr>
            <a:xfrm>
              <a:off x="1090509" y="349898"/>
              <a:ext cx="10010982" cy="6158203"/>
              <a:chOff x="2053239" y="872213"/>
              <a:chExt cx="8350394" cy="5136701"/>
            </a:xfrm>
          </p:grpSpPr>
          <p:grpSp>
            <p:nvGrpSpPr>
              <p:cNvPr id="5" name="Group 4">
                <a:extLst>
                  <a:ext uri="{FF2B5EF4-FFF2-40B4-BE49-F238E27FC236}">
                    <a16:creationId xmlns:a16="http://schemas.microsoft.com/office/drawing/2014/main" id="{617CFBF3-7CE2-02C9-24D3-C6A9C3FC71D8}"/>
                  </a:ext>
                </a:extLst>
              </p:cNvPr>
              <p:cNvGrpSpPr/>
              <p:nvPr/>
            </p:nvGrpSpPr>
            <p:grpSpPr>
              <a:xfrm>
                <a:off x="2053239" y="872213"/>
                <a:ext cx="8350394" cy="5136701"/>
                <a:chOff x="2053239" y="1142802"/>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2802"/>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3038475" y="4210050"/>
                  <a:ext cx="6457950" cy="923330"/>
                </a:xfrm>
                <a:prstGeom prst="rect">
                  <a:avLst/>
                </a:prstGeom>
                <a:solidFill>
                  <a:srgbClr val="ECEAE8"/>
                </a:solidFill>
              </p:spPr>
              <p:txBody>
                <a:bodyPr wrap="square" rtlCol="0">
                  <a:spAutoFit/>
                </a:bodyPr>
                <a:lstStyle/>
                <a:p>
                  <a:r>
                    <a:rPr lang="en-CA" dirty="0"/>
                    <a:t>73 (1) The minister may, by order, do all acts and implement all procedures that the minister is satisfied are necessary to respond to an emergency.</a:t>
                  </a:r>
                </a:p>
              </p:txBody>
            </p:sp>
          </p:grpSp>
          <p:sp>
            <p:nvSpPr>
              <p:cNvPr id="2" name="TextBox 1">
                <a:extLst>
                  <a:ext uri="{FF2B5EF4-FFF2-40B4-BE49-F238E27FC236}">
                    <a16:creationId xmlns:a16="http://schemas.microsoft.com/office/drawing/2014/main" id="{8694C512-60FE-6BE7-7804-2FFDE874549F}"/>
                  </a:ext>
                </a:extLst>
              </p:cNvPr>
              <p:cNvSpPr txBox="1"/>
              <p:nvPr/>
            </p:nvSpPr>
            <p:spPr>
              <a:xfrm>
                <a:off x="2780823" y="3369686"/>
                <a:ext cx="6959433" cy="2616101"/>
              </a:xfrm>
              <a:prstGeom prst="rect">
                <a:avLst/>
              </a:prstGeom>
              <a:solidFill>
                <a:srgbClr val="ECEAE8"/>
              </a:solidFill>
              <a:ln>
                <a:noFill/>
              </a:ln>
            </p:spPr>
            <p:txBody>
              <a:bodyPr wrap="square" rtlCol="0">
                <a:spAutoFit/>
              </a:bodyPr>
              <a:lstStyle/>
              <a:p>
                <a:endParaRPr lang="en-CA" dirty="0"/>
              </a:p>
              <a:p>
                <a:pPr algn="ctr"/>
                <a:r>
                  <a:rPr lang="en-CA" sz="2000" b="1" dirty="0"/>
                  <a:t>General Restrictions</a:t>
                </a:r>
              </a:p>
              <a:p>
                <a:endParaRPr lang="en-CA" dirty="0"/>
              </a:p>
              <a:p>
                <a:r>
                  <a:rPr lang="en-CA" dirty="0"/>
                  <a:t>78 (1) The minister may, by order, control or prohibit one or more of the following:</a:t>
                </a:r>
              </a:p>
              <a:p>
                <a:pPr marL="1257300" lvl="2" indent="-342900">
                  <a:buAutoNum type="alphaLcParenBoth"/>
                </a:pPr>
                <a:r>
                  <a:rPr lang="en-CA" dirty="0"/>
                  <a:t>travel to and from an area</a:t>
                </a:r>
              </a:p>
              <a:p>
                <a:r>
                  <a:rPr lang="en-CA" dirty="0"/>
                  <a:t>	(b) the carrying on of a business of type of business</a:t>
                </a:r>
              </a:p>
              <a:p>
                <a:r>
                  <a:rPr lang="en-CA" dirty="0"/>
                  <a:t>	(c) an event or type of event</a:t>
                </a:r>
              </a:p>
              <a:p>
                <a:endParaRPr lang="en-CA" dirty="0"/>
              </a:p>
            </p:txBody>
          </p:sp>
        </p:grpSp>
        <p:sp>
          <p:nvSpPr>
            <p:cNvPr id="7" name="TextBox 6">
              <a:extLst>
                <a:ext uri="{FF2B5EF4-FFF2-40B4-BE49-F238E27FC236}">
                  <a16:creationId xmlns:a16="http://schemas.microsoft.com/office/drawing/2014/main" id="{782E8DA2-9EF7-BB2A-AFAB-99EC9768A7C2}"/>
                </a:ext>
              </a:extLst>
            </p:cNvPr>
            <p:cNvSpPr txBox="1"/>
            <p:nvPr/>
          </p:nvSpPr>
          <p:spPr>
            <a:xfrm>
              <a:off x="1314698" y="3429000"/>
              <a:ext cx="9786794" cy="2400657"/>
            </a:xfrm>
            <a:prstGeom prst="rect">
              <a:avLst/>
            </a:prstGeom>
            <a:solidFill>
              <a:srgbClr val="ECEAE8"/>
            </a:solidFill>
          </p:spPr>
          <p:txBody>
            <a:bodyPr wrap="square" rtlCol="0">
              <a:spAutoFit/>
            </a:bodyPr>
            <a:lstStyle/>
            <a:p>
              <a:pPr algn="ctr"/>
              <a:r>
                <a:rPr lang="en-CA" sz="2400" b="1" dirty="0"/>
                <a:t>Offences</a:t>
              </a:r>
            </a:p>
            <a:p>
              <a:endParaRPr lang="en-CA" dirty="0"/>
            </a:p>
            <a:p>
              <a:r>
                <a:rPr lang="en-CA" dirty="0"/>
                <a:t>150 (2) A person who does any of the following commits an offence:</a:t>
              </a:r>
            </a:p>
            <a:p>
              <a:r>
                <a:rPr lang="en-CA" dirty="0"/>
                <a:t>	(a) contravenes an order made under section 56</a:t>
              </a:r>
            </a:p>
            <a:p>
              <a:endParaRPr lang="en-CA" dirty="0"/>
            </a:p>
            <a:p>
              <a:r>
                <a:rPr lang="en-CA" dirty="0"/>
                <a:t>	(d) </a:t>
              </a:r>
              <a:r>
                <a:rPr lang="en-CA" dirty="0">
                  <a:highlight>
                    <a:srgbClr val="FFFF00"/>
                  </a:highlight>
                </a:rPr>
                <a:t>interferes with or obstructs</a:t>
              </a:r>
              <a:r>
                <a:rPr lang="en-CA" dirty="0"/>
                <a:t>, in the exercise of a power, </a:t>
              </a:r>
              <a:r>
                <a:rPr lang="en-CA" dirty="0">
                  <a:highlight>
                    <a:srgbClr val="FFFF00"/>
                  </a:highlight>
                </a:rPr>
                <a:t>the performance of a duty or the taking of an emergency measure </a:t>
              </a:r>
              <a:r>
                <a:rPr lang="en-CA" dirty="0"/>
                <a:t>by a person who is a protected person within the meaning of section 154 or a peace officer.</a:t>
              </a:r>
            </a:p>
          </p:txBody>
        </p:sp>
      </p:grpSp>
      <p:sp>
        <p:nvSpPr>
          <p:cNvPr id="10" name="TextBox 9">
            <a:extLst>
              <a:ext uri="{FF2B5EF4-FFF2-40B4-BE49-F238E27FC236}">
                <a16:creationId xmlns:a16="http://schemas.microsoft.com/office/drawing/2014/main" id="{C6CFB6F1-E3D8-BA03-7478-8D2A2643A03B}"/>
              </a:ext>
            </a:extLst>
          </p:cNvPr>
          <p:cNvSpPr txBox="1"/>
          <p:nvPr/>
        </p:nvSpPr>
        <p:spPr>
          <a:xfrm>
            <a:off x="1234402" y="3003607"/>
            <a:ext cx="9867089" cy="2954655"/>
          </a:xfrm>
          <a:prstGeom prst="rect">
            <a:avLst/>
          </a:prstGeom>
          <a:solidFill>
            <a:srgbClr val="ECEAE8"/>
          </a:solidFill>
        </p:spPr>
        <p:txBody>
          <a:bodyPr wrap="square" rtlCol="0">
            <a:spAutoFit/>
          </a:bodyPr>
          <a:lstStyle/>
          <a:p>
            <a:pPr algn="ctr"/>
            <a:r>
              <a:rPr lang="en-US" sz="2400" b="1" dirty="0">
                <a:solidFill>
                  <a:srgbClr val="000000"/>
                </a:solidFill>
                <a:latin typeface="Arial" panose="020B0604020202020204" pitchFamily="34" charset="0"/>
              </a:rPr>
              <a:t>Land and Property can be Altered and Destroyed</a:t>
            </a:r>
          </a:p>
          <a:p>
            <a:endParaRPr lang="en-CA" sz="1800" dirty="0">
              <a:solidFill>
                <a:srgbClr val="000000"/>
              </a:solidFill>
              <a:latin typeface="Arial" panose="020B0604020202020204" pitchFamily="34" charset="0"/>
            </a:endParaRPr>
          </a:p>
          <a:p>
            <a:r>
              <a:rPr lang="en-US" sz="1800" dirty="0">
                <a:solidFill>
                  <a:srgbClr val="000000"/>
                </a:solidFill>
                <a:latin typeface="Arial" panose="020B0604020202020204" pitchFamily="34" charset="0"/>
              </a:rPr>
              <a:t>76 (1) the Minister may, by order, to one or more of the following:</a:t>
            </a:r>
          </a:p>
          <a:p>
            <a:pPr lvl="2"/>
            <a:r>
              <a:rPr lang="en-US" dirty="0">
                <a:solidFill>
                  <a:srgbClr val="000000"/>
                </a:solidFill>
                <a:latin typeface="Arial" panose="020B0604020202020204" pitchFamily="34" charset="0"/>
              </a:rPr>
              <a:t>(a) appropriate, use or control the use of any personal property;</a:t>
            </a:r>
          </a:p>
          <a:p>
            <a:pPr lvl="2"/>
            <a:r>
              <a:rPr lang="en-US" dirty="0">
                <a:solidFill>
                  <a:srgbClr val="000000"/>
                </a:solidFill>
                <a:latin typeface="Arial" panose="020B0604020202020204" pitchFamily="34" charset="0"/>
              </a:rPr>
              <a:t>(b) use or control the use of any land;</a:t>
            </a:r>
          </a:p>
          <a:p>
            <a:pPr lvl="2"/>
            <a:r>
              <a:rPr lang="en-US" dirty="0">
                <a:solidFill>
                  <a:srgbClr val="000000"/>
                </a:solidFill>
                <a:latin typeface="Arial" panose="020B0604020202020204" pitchFamily="34" charset="0"/>
              </a:rPr>
              <a:t>(c) authorize the entry without warrant into any structure or onto any land by any person for the purpose of taking emergency measures;</a:t>
            </a:r>
          </a:p>
          <a:p>
            <a:pPr lvl="2"/>
            <a:r>
              <a:rPr lang="en-US" dirty="0">
                <a:solidFill>
                  <a:srgbClr val="000000"/>
                </a:solidFill>
                <a:latin typeface="Arial" panose="020B0604020202020204" pitchFamily="34" charset="0"/>
              </a:rPr>
              <a:t>(d) prohibit the entry into any structure or onto any land by any person;</a:t>
            </a:r>
          </a:p>
          <a:p>
            <a:pPr lvl="2"/>
            <a:r>
              <a:rPr lang="en-US" dirty="0">
                <a:solidFill>
                  <a:srgbClr val="000000"/>
                </a:solidFill>
                <a:latin typeface="Arial" panose="020B0604020202020204" pitchFamily="34" charset="0"/>
              </a:rPr>
              <a:t>(e) authorize or require the alteration, removal or demolition of any trees, crops, structures or landscapes;</a:t>
            </a:r>
            <a:endParaRPr lang="en-CA" dirty="0"/>
          </a:p>
        </p:txBody>
      </p:sp>
    </p:spTree>
    <p:extLst>
      <p:ext uri="{BB962C8B-B14F-4D97-AF65-F5344CB8AC3E}">
        <p14:creationId xmlns:p14="http://schemas.microsoft.com/office/powerpoint/2010/main" val="85136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3" end="3"/>
                                            </p:txEl>
                                          </p:spTgt>
                                        </p:tgtEl>
                                        <p:attrNameLst>
                                          <p:attrName>style.color</p:attrName>
                                        </p:attrNameLst>
                                      </p:cBhvr>
                                      <p:to>
                                        <a:schemeClr val="accent2"/>
                                      </p:to>
                                    </p:animClr>
                                  </p:childTnLst>
                                  <p:subTnLst>
                                    <p:animClr clrSpc="rgb" dir="cw">
                                      <p:cBhvr override="childStyle">
                                        <p:cTn dur="1" fill="hold" display="0" masterRel="nextClick" afterEffect="1"/>
                                        <p:tgtEl>
                                          <p:spTgt spid="10">
                                            <p:txEl>
                                              <p:pRg st="3" end="3"/>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10">
                                            <p:txEl>
                                              <p:pRg st="4" end="4"/>
                                            </p:txEl>
                                          </p:spTgt>
                                        </p:tgtEl>
                                        <p:attrNameLst>
                                          <p:attrName>style.color</p:attrName>
                                        </p:attrNameLst>
                                      </p:cBhvr>
                                      <p:to>
                                        <a:schemeClr val="accent2"/>
                                      </p:to>
                                    </p:animClr>
                                  </p:childTnLst>
                                  <p:subTnLst>
                                    <p:animClr clrSpc="rgb" dir="cw">
                                      <p:cBhvr override="childStyle">
                                        <p:cTn dur="1" fill="hold" display="0" masterRel="nextClick" afterEffect="1"/>
                                        <p:tgtEl>
                                          <p:spTgt spid="10">
                                            <p:txEl>
                                              <p:pRg st="4" end="4"/>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3000" fill="hold"/>
                                        <p:tgtEl>
                                          <p:spTgt spid="10">
                                            <p:txEl>
                                              <p:pRg st="5" end="5"/>
                                            </p:txEl>
                                          </p:spTgt>
                                        </p:tgtEl>
                                        <p:attrNameLst>
                                          <p:attrName>style.color</p:attrName>
                                        </p:attrNameLst>
                                      </p:cBhvr>
                                      <p:to>
                                        <a:schemeClr val="accent2"/>
                                      </p:to>
                                    </p:animClr>
                                  </p:childTnLst>
                                  <p:subTnLst>
                                    <p:animClr clrSpc="rgb" dir="cw">
                                      <p:cBhvr override="childStyle">
                                        <p:cTn dur="1" fill="hold" display="0" masterRel="nextClick" afterEffect="1"/>
                                        <p:tgtEl>
                                          <p:spTgt spid="10">
                                            <p:txEl>
                                              <p:pRg st="5" end="5"/>
                                            </p:txEl>
                                          </p:spTgt>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10">
                                            <p:txEl>
                                              <p:pRg st="6" end="6"/>
                                            </p:txEl>
                                          </p:spTgt>
                                        </p:tgtEl>
                                        <p:attrNameLst>
                                          <p:attrName>style.color</p:attrName>
                                        </p:attrNameLst>
                                      </p:cBhvr>
                                      <p:to>
                                        <a:schemeClr val="accent2"/>
                                      </p:to>
                                    </p:animClr>
                                  </p:childTnLst>
                                  <p:subTnLst>
                                    <p:animClr clrSpc="rgb" dir="cw">
                                      <p:cBhvr override="childStyle">
                                        <p:cTn dur="1" fill="hold" display="0" masterRel="nextClick" afterEffect="1"/>
                                        <p:tgtEl>
                                          <p:spTgt spid="10">
                                            <p:txEl>
                                              <p:pRg st="6" end="6"/>
                                            </p:txEl>
                                          </p:spTgt>
                                        </p:tgtEl>
                                        <p:attrNameLst>
                                          <p:attrName>ppt_c</p:attrName>
                                        </p:attrNameLst>
                                      </p:cBhvr>
                                      <p:to>
                                        <a:schemeClr val="tx1"/>
                                      </p:to>
                                    </p:animClr>
                                  </p:sub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3000" fill="hold"/>
                                        <p:tgtEl>
                                          <p:spTgt spid="10">
                                            <p:txEl>
                                              <p:pRg st="7" end="7"/>
                                            </p:txEl>
                                          </p:spTgt>
                                        </p:tgtEl>
                                        <p:attrNameLst>
                                          <p:attrName>style.color</p:attrName>
                                        </p:attrNameLst>
                                      </p:cBhvr>
                                      <p:to>
                                        <a:schemeClr val="accent2"/>
                                      </p:to>
                                    </p:animClr>
                                  </p:childTnLst>
                                  <p:subTnLst>
                                    <p:animClr clrSpc="rgb" dir="cw">
                                      <p:cBhvr override="childStyle">
                                        <p:cTn dur="1" fill="hold" display="0" masterRel="nextClick" afterEffect="1"/>
                                        <p:tgtEl>
                                          <p:spTgt spid="10">
                                            <p:txEl>
                                              <p:pRg st="7" end="7"/>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081A23C-B3AE-239C-45C8-6B63DE7A026E}"/>
              </a:ext>
            </a:extLst>
          </p:cNvPr>
          <p:cNvGrpSpPr/>
          <p:nvPr/>
        </p:nvGrpSpPr>
        <p:grpSpPr>
          <a:xfrm>
            <a:off x="1090509" y="349898"/>
            <a:ext cx="10010983" cy="6158203"/>
            <a:chOff x="1090509" y="349898"/>
            <a:chExt cx="10010983" cy="6158203"/>
          </a:xfrm>
        </p:grpSpPr>
        <p:grpSp>
          <p:nvGrpSpPr>
            <p:cNvPr id="6" name="Group 5">
              <a:extLst>
                <a:ext uri="{FF2B5EF4-FFF2-40B4-BE49-F238E27FC236}">
                  <a16:creationId xmlns:a16="http://schemas.microsoft.com/office/drawing/2014/main" id="{3264939A-11A3-7367-CF76-A8EBA1A66610}"/>
                </a:ext>
              </a:extLst>
            </p:cNvPr>
            <p:cNvGrpSpPr/>
            <p:nvPr/>
          </p:nvGrpSpPr>
          <p:grpSpPr>
            <a:xfrm>
              <a:off x="1090509" y="349898"/>
              <a:ext cx="10010982" cy="6158203"/>
              <a:chOff x="2053239" y="872213"/>
              <a:chExt cx="8350394" cy="5136701"/>
            </a:xfrm>
          </p:grpSpPr>
          <p:grpSp>
            <p:nvGrpSpPr>
              <p:cNvPr id="5" name="Group 4">
                <a:extLst>
                  <a:ext uri="{FF2B5EF4-FFF2-40B4-BE49-F238E27FC236}">
                    <a16:creationId xmlns:a16="http://schemas.microsoft.com/office/drawing/2014/main" id="{617CFBF3-7CE2-02C9-24D3-C6A9C3FC71D8}"/>
                  </a:ext>
                </a:extLst>
              </p:cNvPr>
              <p:cNvGrpSpPr/>
              <p:nvPr/>
            </p:nvGrpSpPr>
            <p:grpSpPr>
              <a:xfrm>
                <a:off x="2053239" y="872213"/>
                <a:ext cx="8350394" cy="5136701"/>
                <a:chOff x="2053239" y="1142802"/>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2802"/>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3038475" y="4210050"/>
                  <a:ext cx="6457950" cy="923330"/>
                </a:xfrm>
                <a:prstGeom prst="rect">
                  <a:avLst/>
                </a:prstGeom>
                <a:solidFill>
                  <a:srgbClr val="ECEAE8"/>
                </a:solidFill>
              </p:spPr>
              <p:txBody>
                <a:bodyPr wrap="square" rtlCol="0">
                  <a:spAutoFit/>
                </a:bodyPr>
                <a:lstStyle/>
                <a:p>
                  <a:r>
                    <a:rPr lang="en-CA" dirty="0"/>
                    <a:t>73 (1) The minister may, by order, do all acts and implement all procedures that the minister is satisfied are necessary to respond to an emergency.</a:t>
                  </a:r>
                </a:p>
              </p:txBody>
            </p:sp>
          </p:grpSp>
          <p:sp>
            <p:nvSpPr>
              <p:cNvPr id="2" name="TextBox 1">
                <a:extLst>
                  <a:ext uri="{FF2B5EF4-FFF2-40B4-BE49-F238E27FC236}">
                    <a16:creationId xmlns:a16="http://schemas.microsoft.com/office/drawing/2014/main" id="{8694C512-60FE-6BE7-7804-2FFDE874549F}"/>
                  </a:ext>
                </a:extLst>
              </p:cNvPr>
              <p:cNvSpPr txBox="1"/>
              <p:nvPr/>
            </p:nvSpPr>
            <p:spPr>
              <a:xfrm>
                <a:off x="2780823" y="3369686"/>
                <a:ext cx="6959433" cy="2616101"/>
              </a:xfrm>
              <a:prstGeom prst="rect">
                <a:avLst/>
              </a:prstGeom>
              <a:solidFill>
                <a:srgbClr val="ECEAE8"/>
              </a:solidFill>
              <a:ln>
                <a:noFill/>
              </a:ln>
            </p:spPr>
            <p:txBody>
              <a:bodyPr wrap="square" rtlCol="0">
                <a:spAutoFit/>
              </a:bodyPr>
              <a:lstStyle/>
              <a:p>
                <a:endParaRPr lang="en-CA" dirty="0"/>
              </a:p>
              <a:p>
                <a:pPr algn="ctr"/>
                <a:r>
                  <a:rPr lang="en-CA" sz="2000" b="1" dirty="0"/>
                  <a:t>General Restrictions</a:t>
                </a:r>
              </a:p>
              <a:p>
                <a:endParaRPr lang="en-CA" dirty="0"/>
              </a:p>
              <a:p>
                <a:r>
                  <a:rPr lang="en-CA" dirty="0"/>
                  <a:t>78 (1) The minister may, by order, control or prohibit one or more of the following:</a:t>
                </a:r>
              </a:p>
              <a:p>
                <a:pPr marL="1257300" lvl="2" indent="-342900">
                  <a:buAutoNum type="alphaLcParenBoth"/>
                </a:pPr>
                <a:r>
                  <a:rPr lang="en-CA" dirty="0"/>
                  <a:t>travel to and from an area</a:t>
                </a:r>
              </a:p>
              <a:p>
                <a:r>
                  <a:rPr lang="en-CA" dirty="0"/>
                  <a:t>	(b) the carrying on of a business of type of business</a:t>
                </a:r>
              </a:p>
              <a:p>
                <a:r>
                  <a:rPr lang="en-CA" dirty="0"/>
                  <a:t>	(c) an event or type of event</a:t>
                </a:r>
              </a:p>
              <a:p>
                <a:endParaRPr lang="en-CA" dirty="0"/>
              </a:p>
            </p:txBody>
          </p:sp>
        </p:grpSp>
        <p:sp>
          <p:nvSpPr>
            <p:cNvPr id="7" name="TextBox 6">
              <a:extLst>
                <a:ext uri="{FF2B5EF4-FFF2-40B4-BE49-F238E27FC236}">
                  <a16:creationId xmlns:a16="http://schemas.microsoft.com/office/drawing/2014/main" id="{782E8DA2-9EF7-BB2A-AFAB-99EC9768A7C2}"/>
                </a:ext>
              </a:extLst>
            </p:cNvPr>
            <p:cNvSpPr txBox="1"/>
            <p:nvPr/>
          </p:nvSpPr>
          <p:spPr>
            <a:xfrm>
              <a:off x="1314698" y="3429000"/>
              <a:ext cx="9786794" cy="2400657"/>
            </a:xfrm>
            <a:prstGeom prst="rect">
              <a:avLst/>
            </a:prstGeom>
            <a:solidFill>
              <a:srgbClr val="ECEAE8"/>
            </a:solidFill>
          </p:spPr>
          <p:txBody>
            <a:bodyPr wrap="square" rtlCol="0">
              <a:spAutoFit/>
            </a:bodyPr>
            <a:lstStyle/>
            <a:p>
              <a:pPr algn="ctr"/>
              <a:r>
                <a:rPr lang="en-CA" sz="2400" b="1" dirty="0"/>
                <a:t>Offences</a:t>
              </a:r>
            </a:p>
            <a:p>
              <a:endParaRPr lang="en-CA" dirty="0"/>
            </a:p>
            <a:p>
              <a:r>
                <a:rPr lang="en-CA" dirty="0"/>
                <a:t>150 (2) A person who does any of the following commits an offence:</a:t>
              </a:r>
            </a:p>
            <a:p>
              <a:r>
                <a:rPr lang="en-CA" dirty="0"/>
                <a:t>	(a) contravenes an order made under section 56</a:t>
              </a:r>
            </a:p>
            <a:p>
              <a:endParaRPr lang="en-CA" dirty="0"/>
            </a:p>
            <a:p>
              <a:r>
                <a:rPr lang="en-CA" dirty="0"/>
                <a:t>	(d) </a:t>
              </a:r>
              <a:r>
                <a:rPr lang="en-CA" dirty="0">
                  <a:highlight>
                    <a:srgbClr val="FFFF00"/>
                  </a:highlight>
                </a:rPr>
                <a:t>interferes with or obstructs</a:t>
              </a:r>
              <a:r>
                <a:rPr lang="en-CA" dirty="0"/>
                <a:t>, in the exercise of a power, </a:t>
              </a:r>
              <a:r>
                <a:rPr lang="en-CA" dirty="0">
                  <a:highlight>
                    <a:srgbClr val="FFFF00"/>
                  </a:highlight>
                </a:rPr>
                <a:t>the performance of a duty or the taking of an emergency measure </a:t>
              </a:r>
              <a:r>
                <a:rPr lang="en-CA" dirty="0"/>
                <a:t>by a person who is a protected person within the meaning of section 154 or a peace officer.</a:t>
              </a:r>
            </a:p>
          </p:txBody>
        </p:sp>
      </p:grpSp>
    </p:spTree>
    <p:extLst>
      <p:ext uri="{BB962C8B-B14F-4D97-AF65-F5344CB8AC3E}">
        <p14:creationId xmlns:p14="http://schemas.microsoft.com/office/powerpoint/2010/main" val="24424966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264939A-11A3-7367-CF76-A8EBA1A66610}"/>
              </a:ext>
            </a:extLst>
          </p:cNvPr>
          <p:cNvGrpSpPr/>
          <p:nvPr/>
        </p:nvGrpSpPr>
        <p:grpSpPr>
          <a:xfrm>
            <a:off x="1090509" y="349898"/>
            <a:ext cx="10010982" cy="6158203"/>
            <a:chOff x="2053239" y="872213"/>
            <a:chExt cx="8350394" cy="5136701"/>
          </a:xfrm>
        </p:grpSpPr>
        <p:grpSp>
          <p:nvGrpSpPr>
            <p:cNvPr id="5" name="Group 4">
              <a:extLst>
                <a:ext uri="{FF2B5EF4-FFF2-40B4-BE49-F238E27FC236}">
                  <a16:creationId xmlns:a16="http://schemas.microsoft.com/office/drawing/2014/main" id="{617CFBF3-7CE2-02C9-24D3-C6A9C3FC71D8}"/>
                </a:ext>
              </a:extLst>
            </p:cNvPr>
            <p:cNvGrpSpPr/>
            <p:nvPr/>
          </p:nvGrpSpPr>
          <p:grpSpPr>
            <a:xfrm>
              <a:off x="2053239" y="872213"/>
              <a:ext cx="8350394" cy="5136701"/>
              <a:chOff x="2053239" y="1142802"/>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2802"/>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3038475" y="4210050"/>
                <a:ext cx="6457950" cy="923330"/>
              </a:xfrm>
              <a:prstGeom prst="rect">
                <a:avLst/>
              </a:prstGeom>
              <a:solidFill>
                <a:srgbClr val="ECEAE8"/>
              </a:solidFill>
            </p:spPr>
            <p:txBody>
              <a:bodyPr wrap="square" rtlCol="0">
                <a:spAutoFit/>
              </a:bodyPr>
              <a:lstStyle/>
              <a:p>
                <a:r>
                  <a:rPr lang="en-CA" dirty="0"/>
                  <a:t>73 (1) The minister may, by order, do all acts and implement all procedures that the minister is satisfied are necessary to respond to an emergency.</a:t>
                </a:r>
              </a:p>
            </p:txBody>
          </p:sp>
        </p:grpSp>
        <p:sp>
          <p:nvSpPr>
            <p:cNvPr id="2" name="TextBox 1">
              <a:extLst>
                <a:ext uri="{FF2B5EF4-FFF2-40B4-BE49-F238E27FC236}">
                  <a16:creationId xmlns:a16="http://schemas.microsoft.com/office/drawing/2014/main" id="{8694C512-60FE-6BE7-7804-2FFDE874549F}"/>
                </a:ext>
              </a:extLst>
            </p:cNvPr>
            <p:cNvSpPr txBox="1"/>
            <p:nvPr/>
          </p:nvSpPr>
          <p:spPr>
            <a:xfrm>
              <a:off x="2780823" y="3369686"/>
              <a:ext cx="6959433" cy="2616101"/>
            </a:xfrm>
            <a:prstGeom prst="rect">
              <a:avLst/>
            </a:prstGeom>
            <a:solidFill>
              <a:srgbClr val="ECEAE8"/>
            </a:solidFill>
            <a:ln>
              <a:noFill/>
            </a:ln>
          </p:spPr>
          <p:txBody>
            <a:bodyPr wrap="square" rtlCol="0">
              <a:spAutoFit/>
            </a:bodyPr>
            <a:lstStyle/>
            <a:p>
              <a:endParaRPr lang="en-CA" dirty="0"/>
            </a:p>
            <a:p>
              <a:pPr algn="ctr"/>
              <a:r>
                <a:rPr lang="en-CA" sz="2000" b="1" dirty="0"/>
                <a:t>General Restrictions</a:t>
              </a:r>
            </a:p>
            <a:p>
              <a:endParaRPr lang="en-CA" dirty="0"/>
            </a:p>
            <a:p>
              <a:r>
                <a:rPr lang="en-CA" dirty="0"/>
                <a:t>78 (1) The minister may, by order, control or prohibit one or more of the following:</a:t>
              </a:r>
            </a:p>
            <a:p>
              <a:pPr marL="1257300" lvl="2" indent="-342900">
                <a:buAutoNum type="alphaLcParenBoth"/>
              </a:pPr>
              <a:r>
                <a:rPr lang="en-CA" dirty="0"/>
                <a:t>travel to and from an area</a:t>
              </a:r>
            </a:p>
            <a:p>
              <a:r>
                <a:rPr lang="en-CA" dirty="0"/>
                <a:t>	(b) the carrying on of a business of type of business</a:t>
              </a:r>
            </a:p>
            <a:p>
              <a:r>
                <a:rPr lang="en-CA" dirty="0"/>
                <a:t>	(c) an event or type of event</a:t>
              </a:r>
            </a:p>
            <a:p>
              <a:endParaRPr lang="en-CA" dirty="0"/>
            </a:p>
          </p:txBody>
        </p:sp>
      </p:grpSp>
      <p:sp>
        <p:nvSpPr>
          <p:cNvPr id="7" name="TextBox 6">
            <a:extLst>
              <a:ext uri="{FF2B5EF4-FFF2-40B4-BE49-F238E27FC236}">
                <a16:creationId xmlns:a16="http://schemas.microsoft.com/office/drawing/2014/main" id="{6528391B-8A15-4968-AE29-22A8D94BF5E1}"/>
              </a:ext>
            </a:extLst>
          </p:cNvPr>
          <p:cNvSpPr txBox="1"/>
          <p:nvPr/>
        </p:nvSpPr>
        <p:spPr>
          <a:xfrm>
            <a:off x="1251460" y="2999448"/>
            <a:ext cx="9850031" cy="3508653"/>
          </a:xfrm>
          <a:prstGeom prst="rect">
            <a:avLst/>
          </a:prstGeom>
          <a:solidFill>
            <a:srgbClr val="ECEAE8"/>
          </a:solidFill>
        </p:spPr>
        <p:txBody>
          <a:bodyPr wrap="square" rtlCol="0">
            <a:spAutoFit/>
          </a:bodyPr>
          <a:lstStyle/>
          <a:p>
            <a:pPr algn="ctr"/>
            <a:r>
              <a:rPr lang="en-CA" sz="2400" b="1" dirty="0"/>
              <a:t>Penalties</a:t>
            </a:r>
          </a:p>
          <a:p>
            <a:r>
              <a:rPr lang="en-CA" dirty="0"/>
              <a:t>153 (1) If an individual commits an offence under this Act, the individual is liable to one or both of the following:</a:t>
            </a:r>
          </a:p>
          <a:p>
            <a:r>
              <a:rPr lang="en-CA" dirty="0"/>
              <a:t>	(a) imprisonment for a term of not more than </a:t>
            </a:r>
            <a:r>
              <a:rPr lang="en-CA" dirty="0">
                <a:highlight>
                  <a:srgbClr val="FFFF00"/>
                </a:highlight>
              </a:rPr>
              <a:t>one year</a:t>
            </a:r>
            <a:r>
              <a:rPr lang="en-CA" dirty="0"/>
              <a:t>;</a:t>
            </a:r>
          </a:p>
          <a:p>
            <a:r>
              <a:rPr lang="en-CA" dirty="0"/>
              <a:t>	(b) a fine of not more than </a:t>
            </a:r>
            <a:r>
              <a:rPr lang="en-CA" dirty="0">
                <a:highlight>
                  <a:srgbClr val="FFFF00"/>
                </a:highlight>
              </a:rPr>
              <a:t>$100 000</a:t>
            </a:r>
            <a:r>
              <a:rPr lang="en-CA" dirty="0"/>
              <a:t>.</a:t>
            </a:r>
          </a:p>
          <a:p>
            <a:endParaRPr lang="en-CA" dirty="0"/>
          </a:p>
          <a:p>
            <a:r>
              <a:rPr lang="en-CA" dirty="0"/>
              <a:t>        (2) If a corporation commits and offence under this Act,</a:t>
            </a:r>
          </a:p>
          <a:p>
            <a:r>
              <a:rPr lang="en-CA" dirty="0"/>
              <a:t>	(a) the corporation is liable to a fine of not more than </a:t>
            </a:r>
            <a:r>
              <a:rPr lang="en-CA" dirty="0">
                <a:highlight>
                  <a:srgbClr val="00FF00"/>
                </a:highlight>
              </a:rPr>
              <a:t>$1 000 000</a:t>
            </a:r>
            <a:r>
              <a:rPr lang="en-CA" dirty="0"/>
              <a:t>, and</a:t>
            </a:r>
          </a:p>
          <a:p>
            <a:r>
              <a:rPr lang="en-CA" dirty="0"/>
              <a:t>	(b) an </a:t>
            </a:r>
            <a:r>
              <a:rPr lang="en-CA" dirty="0">
                <a:highlight>
                  <a:srgbClr val="00FFFF"/>
                </a:highlight>
              </a:rPr>
              <a:t>officer, director, employee </a:t>
            </a:r>
            <a:r>
              <a:rPr lang="en-CA" dirty="0"/>
              <a:t>or agent of the corporation who directed, authorized, permitted, participated or acquiesced in the offence is liable to one or both of the following:</a:t>
            </a:r>
          </a:p>
          <a:p>
            <a:r>
              <a:rPr lang="en-CA" dirty="0"/>
              <a:t>		(</a:t>
            </a:r>
            <a:r>
              <a:rPr lang="en-CA" dirty="0" err="1"/>
              <a:t>i</a:t>
            </a:r>
            <a:r>
              <a:rPr lang="en-CA" dirty="0"/>
              <a:t>) imprisonment for a term of not more than </a:t>
            </a:r>
            <a:r>
              <a:rPr lang="en-CA" dirty="0">
                <a:highlight>
                  <a:srgbClr val="00FFFF"/>
                </a:highlight>
              </a:rPr>
              <a:t>one year</a:t>
            </a:r>
            <a:r>
              <a:rPr lang="en-CA" dirty="0"/>
              <a:t>;</a:t>
            </a:r>
          </a:p>
          <a:p>
            <a:r>
              <a:rPr lang="en-CA" dirty="0"/>
              <a:t>		(ii) a fine of not more than </a:t>
            </a:r>
            <a:r>
              <a:rPr lang="en-CA" dirty="0">
                <a:highlight>
                  <a:srgbClr val="00FFFF"/>
                </a:highlight>
              </a:rPr>
              <a:t>$300 000</a:t>
            </a:r>
            <a:r>
              <a:rPr lang="en-CA" dirty="0"/>
              <a:t>.</a:t>
            </a:r>
          </a:p>
        </p:txBody>
      </p:sp>
    </p:spTree>
    <p:extLst>
      <p:ext uri="{BB962C8B-B14F-4D97-AF65-F5344CB8AC3E}">
        <p14:creationId xmlns:p14="http://schemas.microsoft.com/office/powerpoint/2010/main" val="29215547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17CFBF3-7CE2-02C9-24D3-C6A9C3FC71D8}"/>
              </a:ext>
            </a:extLst>
          </p:cNvPr>
          <p:cNvGrpSpPr/>
          <p:nvPr/>
        </p:nvGrpSpPr>
        <p:grpSpPr>
          <a:xfrm>
            <a:off x="1022363" y="290878"/>
            <a:ext cx="10147274" cy="5738326"/>
            <a:chOff x="2053239" y="1142802"/>
            <a:chExt cx="8085521" cy="4572396"/>
          </a:xfrm>
        </p:grpSpPr>
        <p:pic>
          <p:nvPicPr>
            <p:cNvPr id="3" name="Picture 2">
              <a:extLst>
                <a:ext uri="{FF2B5EF4-FFF2-40B4-BE49-F238E27FC236}">
                  <a16:creationId xmlns:a16="http://schemas.microsoft.com/office/drawing/2014/main" id="{978397D4-CA4B-C051-06BA-D010D5C10E93}"/>
                </a:ext>
              </a:extLst>
            </p:cNvPr>
            <p:cNvPicPr>
              <a:picLocks noChangeAspect="1"/>
            </p:cNvPicPr>
            <p:nvPr/>
          </p:nvPicPr>
          <p:blipFill>
            <a:blip r:embed="rId2"/>
            <a:stretch>
              <a:fillRect/>
            </a:stretch>
          </p:blipFill>
          <p:spPr>
            <a:xfrm>
              <a:off x="2053239" y="1142802"/>
              <a:ext cx="8085521" cy="4572396"/>
            </a:xfrm>
            <a:prstGeom prst="rect">
              <a:avLst/>
            </a:prstGeom>
          </p:spPr>
        </p:pic>
        <p:sp>
          <p:nvSpPr>
            <p:cNvPr id="4" name="TextBox 3">
              <a:extLst>
                <a:ext uri="{FF2B5EF4-FFF2-40B4-BE49-F238E27FC236}">
                  <a16:creationId xmlns:a16="http://schemas.microsoft.com/office/drawing/2014/main" id="{B86FE82E-89CE-DF3F-49EC-B736B85F53DD}"/>
                </a:ext>
              </a:extLst>
            </p:cNvPr>
            <p:cNvSpPr txBox="1"/>
            <p:nvPr/>
          </p:nvSpPr>
          <p:spPr>
            <a:xfrm>
              <a:off x="3038475" y="4210050"/>
              <a:ext cx="6457950" cy="923330"/>
            </a:xfrm>
            <a:prstGeom prst="rect">
              <a:avLst/>
            </a:prstGeom>
            <a:solidFill>
              <a:srgbClr val="ECEAE8"/>
            </a:solidFill>
          </p:spPr>
          <p:txBody>
            <a:bodyPr wrap="square" rtlCol="0">
              <a:spAutoFit/>
            </a:bodyPr>
            <a:lstStyle/>
            <a:p>
              <a:r>
                <a:rPr lang="en-CA" dirty="0"/>
                <a:t>73 (1) The minister may, by order, do all acts and implement all procedures that the minister is satisfied are necessary to respond to an emergency.</a:t>
              </a:r>
            </a:p>
          </p:txBody>
        </p:sp>
      </p:grpSp>
      <p:sp>
        <p:nvSpPr>
          <p:cNvPr id="6" name="TextBox 5">
            <a:extLst>
              <a:ext uri="{FF2B5EF4-FFF2-40B4-BE49-F238E27FC236}">
                <a16:creationId xmlns:a16="http://schemas.microsoft.com/office/drawing/2014/main" id="{A2306B6C-F66D-6BDA-D625-271E4F5EBF67}"/>
              </a:ext>
            </a:extLst>
          </p:cNvPr>
          <p:cNvSpPr txBox="1"/>
          <p:nvPr/>
        </p:nvSpPr>
        <p:spPr>
          <a:xfrm>
            <a:off x="2159455" y="3678957"/>
            <a:ext cx="8303426" cy="1938992"/>
          </a:xfrm>
          <a:prstGeom prst="rect">
            <a:avLst/>
          </a:prstGeom>
          <a:solidFill>
            <a:srgbClr val="ECEAE8"/>
          </a:solidFill>
        </p:spPr>
        <p:txBody>
          <a:bodyPr wrap="square">
            <a:spAutoFit/>
          </a:bodyPr>
          <a:lstStyle/>
          <a:p>
            <a:r>
              <a:rPr lang="en-US" sz="2400" b="0" i="0" dirty="0">
                <a:effectLst/>
                <a:latin typeface="-apple-system"/>
              </a:rPr>
              <a:t>An arbitrary decision by a politician in the form of declaring an “Emergency” …</a:t>
            </a:r>
          </a:p>
          <a:p>
            <a:endParaRPr lang="en-US" sz="2400" dirty="0">
              <a:latin typeface="-apple-system"/>
            </a:endParaRPr>
          </a:p>
          <a:p>
            <a:r>
              <a:rPr lang="en-US" sz="2400" b="0" i="0" dirty="0">
                <a:effectLst/>
                <a:latin typeface="-apple-system"/>
              </a:rPr>
              <a:t>… will allow the government to take what it wants from you and your family and, if you resist in any way, you will be punished.</a:t>
            </a:r>
            <a:endParaRPr lang="en-CA" sz="2400" dirty="0"/>
          </a:p>
        </p:txBody>
      </p:sp>
      <p:sp>
        <p:nvSpPr>
          <p:cNvPr id="8" name="TextBox 7">
            <a:extLst>
              <a:ext uri="{FF2B5EF4-FFF2-40B4-BE49-F238E27FC236}">
                <a16:creationId xmlns:a16="http://schemas.microsoft.com/office/drawing/2014/main" id="{1812AF01-44AA-46D0-11F0-C92ABE2AEB88}"/>
              </a:ext>
            </a:extLst>
          </p:cNvPr>
          <p:cNvSpPr txBox="1"/>
          <p:nvPr/>
        </p:nvSpPr>
        <p:spPr>
          <a:xfrm>
            <a:off x="3140529" y="2988474"/>
            <a:ext cx="6097554" cy="800219"/>
          </a:xfrm>
          <a:prstGeom prst="rect">
            <a:avLst/>
          </a:prstGeom>
          <a:solidFill>
            <a:srgbClr val="ECEAE8"/>
          </a:solidFill>
        </p:spPr>
        <p:txBody>
          <a:bodyPr wrap="square">
            <a:spAutoFit/>
          </a:bodyPr>
          <a:lstStyle/>
          <a:p>
            <a:pPr algn="ctr"/>
            <a:r>
              <a:rPr lang="en-CA" sz="2800" b="1" dirty="0"/>
              <a:t>What Bill 31 could really mean...</a:t>
            </a:r>
          </a:p>
          <a:p>
            <a:pPr algn="ctr"/>
            <a:endParaRPr lang="en-CA" b="1" dirty="0"/>
          </a:p>
        </p:txBody>
      </p:sp>
    </p:spTree>
    <p:extLst>
      <p:ext uri="{BB962C8B-B14F-4D97-AF65-F5344CB8AC3E}">
        <p14:creationId xmlns:p14="http://schemas.microsoft.com/office/powerpoint/2010/main" val="230462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0" end="0"/>
                                            </p:txEl>
                                          </p:spTgt>
                                        </p:tgtEl>
                                        <p:attrNameLst>
                                          <p:attrName>style.color</p:attrName>
                                        </p:attrNameLst>
                                      </p:cBhvr>
                                      <p:to>
                                        <a:srgbClr val="FF0000"/>
                                      </p:to>
                                    </p:animClr>
                                  </p:childTnLst>
                                </p:cTn>
                              </p:par>
                            </p:childTnLst>
                          </p:cTn>
                        </p:par>
                        <p:par>
                          <p:cTn id="7" fill="hold">
                            <p:stCondLst>
                              <p:cond delay="2000"/>
                            </p:stCondLst>
                            <p:childTnLst>
                              <p:par>
                                <p:cTn id="8" presetID="3" presetClass="emph" presetSubtype="2" fill="hold" nodeType="afterEffect">
                                  <p:stCondLst>
                                    <p:cond delay="0"/>
                                  </p:stCondLst>
                                  <p:childTnLst>
                                    <p:animClr clrSpc="rgb" dir="cw">
                                      <p:cBhvr override="childStyle">
                                        <p:cTn id="9" dur="2000" fill="hold"/>
                                        <p:tgtEl>
                                          <p:spTgt spid="6">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6941F7-C600-C6E6-AF82-313F9CA27F0C}"/>
              </a:ext>
            </a:extLst>
          </p:cNvPr>
          <p:cNvGrpSpPr/>
          <p:nvPr/>
        </p:nvGrpSpPr>
        <p:grpSpPr>
          <a:xfrm>
            <a:off x="1932627" y="0"/>
            <a:ext cx="6714486" cy="6858000"/>
            <a:chOff x="1932627" y="0"/>
            <a:chExt cx="6714486" cy="6858000"/>
          </a:xfrm>
        </p:grpSpPr>
        <p:pic>
          <p:nvPicPr>
            <p:cNvPr id="2050" name="Picture 2" descr="Edvard Munch's The Scream: analysis of a masterpiece 8">
              <a:extLst>
                <a:ext uri="{FF2B5EF4-FFF2-40B4-BE49-F238E27FC236}">
                  <a16:creationId xmlns:a16="http://schemas.microsoft.com/office/drawing/2014/main" id="{25854EBB-0DE0-FFCF-200C-D869D41EE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4888" y="0"/>
              <a:ext cx="5102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C. sees longest walk-in clinic wait times in Canada | CTV News">
              <a:extLst>
                <a:ext uri="{FF2B5EF4-FFF2-40B4-BE49-F238E27FC236}">
                  <a16:creationId xmlns:a16="http://schemas.microsoft.com/office/drawing/2014/main" id="{A86BAAAB-845B-57BB-4EE0-E550937BCA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37" b="89895" l="10000" r="90000">
                          <a14:foregroundMark x1="49510" y1="20035" x2="53922" y2="11324"/>
                          <a14:foregroundMark x1="53922" y1="11324" x2="59902" y2="8537"/>
                          <a14:foregroundMark x1="59902" y1="8537" x2="67451" y2="12369"/>
                          <a14:foregroundMark x1="67451" y1="12369" x2="71176" y2="22474"/>
                          <a14:foregroundMark x1="71176" y1="22474" x2="71863" y2="33798"/>
                          <a14:foregroundMark x1="71863" y1="33798" x2="68529" y2="40767"/>
                          <a14:foregroundMark x1="68529" y1="40767" x2="65686" y2="18293"/>
                          <a14:foregroundMark x1="65686" y1="18293" x2="60196" y2="18467"/>
                          <a14:foregroundMark x1="60196" y1="18467" x2="55196" y2="15505"/>
                          <a14:foregroundMark x1="55196" y1="15505" x2="51373" y2="22474"/>
                          <a14:foregroundMark x1="51373" y1="22474" x2="49706" y2="20383"/>
                          <a14:foregroundMark x1="49902" y1="21254" x2="49020" y2="30314"/>
                          <a14:foregroundMark x1="49020" y1="30314" x2="49314" y2="31707"/>
                          <a14:foregroundMark x1="49216" y1="33101" x2="49412" y2="33275"/>
                          <a14:foregroundMark x1="48333" y1="36934" x2="48039" y2="39373"/>
                          <a14:foregroundMark x1="48137" y1="39373" x2="48235" y2="40070"/>
                          <a14:backgroundMark x1="49804" y1="63415" x2="53431" y2="69861"/>
                          <a14:backgroundMark x1="53431" y1="69861" x2="58725" y2="70035"/>
                          <a14:backgroundMark x1="58725" y1="70035" x2="63235" y2="64808"/>
                          <a14:backgroundMark x1="63235" y1="64808" x2="66275" y2="74564"/>
                          <a14:backgroundMark x1="66275" y1="74564" x2="66275" y2="86063"/>
                          <a14:backgroundMark x1="66275" y1="86063" x2="49804" y2="90767"/>
                          <a14:backgroundMark x1="49804" y1="90767" x2="45784" y2="84321"/>
                          <a14:backgroundMark x1="45784" y1="84321" x2="49510" y2="63937"/>
                          <a14:backgroundMark x1="49510" y1="63937" x2="49706" y2="63937"/>
                        </a14:backgroundRemoval>
                      </a14:imgEffect>
                    </a14:imgLayer>
                  </a14:imgProps>
                </a:ext>
                <a:ext uri="{28A0092B-C50C-407E-A947-70E740481C1C}">
                  <a14:useLocalDpi xmlns:a14="http://schemas.microsoft.com/office/drawing/2010/main" val="0"/>
                </a:ext>
              </a:extLst>
            </a:blip>
            <a:srcRect/>
            <a:stretch>
              <a:fillRect/>
            </a:stretch>
          </p:blipFill>
          <p:spPr bwMode="auto">
            <a:xfrm rot="1367732" flipH="1">
              <a:off x="1932627" y="973404"/>
              <a:ext cx="5327336" cy="3138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dvard Munch's The Scream: analysis of a masterpiece 8">
              <a:extLst>
                <a:ext uri="{FF2B5EF4-FFF2-40B4-BE49-F238E27FC236}">
                  <a16:creationId xmlns:a16="http://schemas.microsoft.com/office/drawing/2014/main" id="{9CC31C6E-31B8-409B-358B-A0EC6FB7EB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610" r="92836"/>
            <a:stretch/>
          </p:blipFill>
          <p:spPr bwMode="auto">
            <a:xfrm>
              <a:off x="3544888" y="659027"/>
              <a:ext cx="368086" cy="6198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143C09AF-0FA2-94CD-E0C7-EC046940E971}"/>
              </a:ext>
            </a:extLst>
          </p:cNvPr>
          <p:cNvGrpSpPr/>
          <p:nvPr/>
        </p:nvGrpSpPr>
        <p:grpSpPr>
          <a:xfrm>
            <a:off x="3541642" y="0"/>
            <a:ext cx="5124368" cy="6858000"/>
            <a:chOff x="3541642" y="0"/>
            <a:chExt cx="5124368" cy="6858000"/>
          </a:xfrm>
        </p:grpSpPr>
        <p:pic>
          <p:nvPicPr>
            <p:cNvPr id="11" name="Picture 2" descr="Edvard Munch's The Scream: analysis of a masterpiece 8">
              <a:extLst>
                <a:ext uri="{FF2B5EF4-FFF2-40B4-BE49-F238E27FC236}">
                  <a16:creationId xmlns:a16="http://schemas.microsoft.com/office/drawing/2014/main" id="{03ED9A80-3D49-BBC5-585E-204CAA6500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1231"/>
            <a:stretch/>
          </p:blipFill>
          <p:spPr bwMode="auto">
            <a:xfrm>
              <a:off x="3544887" y="0"/>
              <a:ext cx="5102225" cy="6013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ative Courtworker and Counselling Association of British Columbia | B.C. Premier  David Eby Tackles Public Safety in Sweeping Set of New Measures">
              <a:extLst>
                <a:ext uri="{FF2B5EF4-FFF2-40B4-BE49-F238E27FC236}">
                  <a16:creationId xmlns:a16="http://schemas.microsoft.com/office/drawing/2014/main" id="{3663BE95-2FC4-CF12-23A8-00258A79E6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15" b="61929" l="37500" r="60938">
                          <a14:foregroundMark x1="39063" y1="28088" x2="38574" y2="18951"/>
                          <a14:foregroundMark x1="38574" y1="18951" x2="39941" y2="8629"/>
                          <a14:foregroundMark x1="39941" y1="8629" x2="47852" y2="2200"/>
                          <a14:foregroundMark x1="47852" y1="2200" x2="53418" y2="1184"/>
                          <a14:foregroundMark x1="57120" y1="5739" x2="57716" y2="6473"/>
                          <a14:foregroundMark x1="59902" y1="13756" x2="59473" y2="20981"/>
                          <a14:foregroundMark x1="59473" y1="20981" x2="61230" y2="31134"/>
                          <a14:foregroundMark x1="61230" y1="31134" x2="61230" y2="39594"/>
                          <a14:foregroundMark x1="61230" y1="39594" x2="61048" y2="40351"/>
                          <a14:foregroundMark x1="55119" y1="60801" x2="51563" y2="64129"/>
                          <a14:foregroundMark x1="51563" y1="64129" x2="47950" y2="63761"/>
                          <a14:foregroundMark x1="38167" y1="38850" x2="37500" y2="36887"/>
                          <a14:foregroundMark x1="39712" y1="43398" x2="38235" y2="39050"/>
                          <a14:foregroundMark x1="42592" y1="51874" x2="42181" y2="50664"/>
                          <a14:foregroundMark x1="45671" y1="60939" x2="42815" y2="52530"/>
                          <a14:foregroundMark x1="38706" y1="28047" x2="38770" y2="27580"/>
                          <a14:foregroundMark x1="37500" y1="36887" x2="38626" y2="28638"/>
                          <a14:foregroundMark x1="44727" y1="34010" x2="44531" y2="34856"/>
                          <a14:foregroundMark x1="55176" y1="33164" x2="55078" y2="34349"/>
                          <a14:foregroundMark x1="44531" y1="34518" x2="45215" y2="35364"/>
                          <a14:foregroundMark x1="47363" y1="57360" x2="53809" y2="59560"/>
                          <a14:foregroundMark x1="53809" y1="59560" x2="54918" y2="58448"/>
                          <a14:foregroundMark x1="54716" y1="59904" x2="50586" y2="61929"/>
                          <a14:foregroundMark x1="47662" y1="61020" x2="46777" y2="60745"/>
                          <a14:foregroundMark x1="50586" y1="61929" x2="48257" y2="61205"/>
                          <a14:foregroundMark x1="39746" y1="26396" x2="39746" y2="14213"/>
                          <a14:foregroundMark x1="39746" y1="14213" x2="43652" y2="7107"/>
                          <a14:foregroundMark x1="43652" y1="7107" x2="53132" y2="3632"/>
                          <a14:foregroundMark x1="55543" y1="5862" x2="56680" y2="7487"/>
                          <a14:foregroundMark x1="59219" y1="14425" x2="58887" y2="20981"/>
                          <a14:foregroundMark x1="58887" y1="20981" x2="48438" y2="19459"/>
                          <a14:foregroundMark x1="48438" y1="19459" x2="42676" y2="23181"/>
                          <a14:foregroundMark x1="42676" y1="23181" x2="39844" y2="27242"/>
                          <a14:foregroundMark x1="60449" y1="40271" x2="60938" y2="30457"/>
                          <a14:backgroundMark x1="60938" y1="40271" x2="57422" y2="53976"/>
                          <a14:backgroundMark x1="39453" y1="43824" x2="40137" y2="44670"/>
                          <a14:backgroundMark x1="40723" y1="44332" x2="42480" y2="50423"/>
                          <a14:backgroundMark x1="42383" y1="50931" x2="42285" y2="51100"/>
                          <a14:backgroundMark x1="41992" y1="50423" x2="42090" y2="50761"/>
                          <a14:backgroundMark x1="38867" y1="27750" x2="38574" y2="13536"/>
                          <a14:backgroundMark x1="38965" y1="29103" x2="38574" y2="28426"/>
                          <a14:backgroundMark x1="38867" y1="29611" x2="38672" y2="28765"/>
                          <a14:backgroundMark x1="37793" y1="39594" x2="37500" y2="35195"/>
                          <a14:backgroundMark x1="58105" y1="6091" x2="60645" y2="13029"/>
                          <a14:backgroundMark x1="56445" y1="3553" x2="53613" y2="2030"/>
                          <a14:backgroundMark x1="53711" y1="2369" x2="56445" y2="3892"/>
                          <a14:backgroundMark x1="57031" y1="59222" x2="57813" y2="53976"/>
                          <a14:backgroundMark x1="46289" y1="62775" x2="47266" y2="64636"/>
                          <a14:backgroundMark x1="46289" y1="62775" x2="45703" y2="61083"/>
                          <a14:backgroundMark x1="43359" y1="55838" x2="42969" y2="53299"/>
                          <a14:backgroundMark x1="57813" y1="52961" x2="56641" y2="61421"/>
                        </a14:backgroundRemoval>
                      </a14:imgEffect>
                    </a14:imgLayer>
                  </a14:imgProps>
                </a:ext>
                <a:ext uri="{28A0092B-C50C-407E-A947-70E740481C1C}">
                  <a14:useLocalDpi xmlns:a14="http://schemas.microsoft.com/office/drawing/2010/main" val="0"/>
                </a:ext>
              </a:extLst>
            </a:blip>
            <a:srcRect l="37247" t="1379" r="37584" b="36134"/>
            <a:stretch/>
          </p:blipFill>
          <p:spPr bwMode="auto">
            <a:xfrm rot="20081000" flipH="1">
              <a:off x="6966600" y="655460"/>
              <a:ext cx="1470989" cy="2079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dvard Munch's The Scream: analysis of a masterpiece 8">
              <a:extLst>
                <a:ext uri="{FF2B5EF4-FFF2-40B4-BE49-F238E27FC236}">
                  <a16:creationId xmlns:a16="http://schemas.microsoft.com/office/drawing/2014/main" id="{868979D6-97E0-6643-DF20-CF1E9C7FCD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797" r="-1011"/>
            <a:stretch/>
          </p:blipFill>
          <p:spPr bwMode="auto">
            <a:xfrm>
              <a:off x="8297924" y="0"/>
              <a:ext cx="3680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dvard Munch's The Scream: analysis of a masterpiece 8">
              <a:extLst>
                <a:ext uri="{FF2B5EF4-FFF2-40B4-BE49-F238E27FC236}">
                  <a16:creationId xmlns:a16="http://schemas.microsoft.com/office/drawing/2014/main" id="{DD8EFADC-52AF-244A-03DE-544500F06AA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80950" y1="34101" x2="80829" y2="34000"/>
                          <a14:foregroundMark x1="74059" y1="27200" x2="67339" y2="20600"/>
                          <a14:foregroundMark x1="61624" y1="18803" x2="54301" y2="16500"/>
                          <a14:foregroundMark x1="67339" y1="20600" x2="62722" y2="19148"/>
                          <a14:backgroundMark x1="66532" y1="18200" x2="73790" y2="24900"/>
                          <a14:backgroundMark x1="73790" y1="24900" x2="76882" y2="31400"/>
                          <a14:backgroundMark x1="76882" y1="31400" x2="76075" y2="39700"/>
                          <a14:backgroundMark x1="76075" y1="39700" x2="84409" y2="43000"/>
                          <a14:backgroundMark x1="84409" y1="43000" x2="90591" y2="36500"/>
                          <a14:backgroundMark x1="90591" y1="36500" x2="93817" y2="27600"/>
                          <a14:backgroundMark x1="93817" y1="27600" x2="90995" y2="19200"/>
                          <a14:backgroundMark x1="90995" y1="19200" x2="79839" y2="14400"/>
                          <a14:backgroundMark x1="79839" y1="14400" x2="70430" y2="15000"/>
                          <a14:backgroundMark x1="70430" y1="15000" x2="61290" y2="10400"/>
                          <a14:backgroundMark x1="61290" y1="10400" x2="53495" y2="14700"/>
                          <a14:backgroundMark x1="87366" y1="17700" x2="76478" y2="20500"/>
                          <a14:backgroundMark x1="76478" y1="20500" x2="78226" y2="36400"/>
                          <a14:backgroundMark x1="78226" y1="36400" x2="87231" y2="33800"/>
                          <a14:backgroundMark x1="87231" y1="33800" x2="93145" y2="27000"/>
                          <a14:backgroundMark x1="93145" y1="27000" x2="90457" y2="19800"/>
                          <a14:backgroundMark x1="90457" y1="19800" x2="87634" y2="18100"/>
                          <a14:backgroundMark x1="83602" y1="35900" x2="81452" y2="37300"/>
                          <a14:backgroundMark x1="80242" y1="37300" x2="81048" y2="37100"/>
                          <a14:backgroundMark x1="82258" y1="38400" x2="79704" y2="37700"/>
                          <a14:backgroundMark x1="79570" y1="38400" x2="81586" y2="38500"/>
                          <a14:backgroundMark x1="80108" y1="38400" x2="79167" y2="38000"/>
                          <a14:backgroundMark x1="67339" y1="12000" x2="66935" y2="12400"/>
                          <a14:backgroundMark x1="66398" y1="12900" x2="66398" y2="12900"/>
                          <a14:backgroundMark x1="64247" y1="13200" x2="63306" y2="15800"/>
                          <a14:backgroundMark x1="65995" y1="15200" x2="66532" y2="17000"/>
                          <a14:backgroundMark x1="70430" y1="16200" x2="65860" y2="17000"/>
                          <a14:backgroundMark x1="69355" y1="19300" x2="60349" y2="17000"/>
                          <a14:backgroundMark x1="77957" y1="35500" x2="76613" y2="36500"/>
                        </a14:backgroundRemoval>
                      </a14:imgEffect>
                    </a14:imgLayer>
                  </a14:imgProps>
                </a:ext>
                <a:ext uri="{28A0092B-C50C-407E-A947-70E740481C1C}">
                  <a14:useLocalDpi xmlns:a14="http://schemas.microsoft.com/office/drawing/2010/main" val="0"/>
                </a:ext>
              </a:extLst>
            </a:blip>
            <a:srcRect/>
            <a:stretch>
              <a:fillRect/>
            </a:stretch>
          </p:blipFill>
          <p:spPr bwMode="auto">
            <a:xfrm>
              <a:off x="3541642" y="0"/>
              <a:ext cx="51022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Edvard Munch's The Scream: analysis of a masterpiece 8">
              <a:extLst>
                <a:ext uri="{FF2B5EF4-FFF2-40B4-BE49-F238E27FC236}">
                  <a16:creationId xmlns:a16="http://schemas.microsoft.com/office/drawing/2014/main" id="{DEF76EB5-4AFC-9CAF-883A-F72467F5E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80" t="73379" r="7756" b="19652"/>
            <a:stretch/>
          </p:blipFill>
          <p:spPr bwMode="auto">
            <a:xfrm>
              <a:off x="4140797" y="5247503"/>
              <a:ext cx="4074862" cy="80955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E66568-7811-EF37-F7B6-73DAEC0D8BE0}"/>
                </a:ext>
              </a:extLst>
            </p:cNvPr>
            <p:cNvSpPr txBox="1"/>
            <p:nvPr/>
          </p:nvSpPr>
          <p:spPr>
            <a:xfrm>
              <a:off x="3978150" y="5247503"/>
              <a:ext cx="4278641" cy="923330"/>
            </a:xfrm>
            <a:prstGeom prst="rect">
              <a:avLst/>
            </a:prstGeom>
            <a:noFill/>
          </p:spPr>
          <p:txBody>
            <a:bodyPr wrap="square" rtlCol="0">
              <a:spAutoFit/>
            </a:bodyPr>
            <a:lstStyle/>
            <a:p>
              <a:pPr algn="ctr"/>
              <a:r>
                <a:rPr lang="en-US" sz="5400" dirty="0">
                  <a:solidFill>
                    <a:srgbClr val="FFC000"/>
                  </a:solidFill>
                  <a:latin typeface="Bodoni MT Condensed" panose="02070606080606020203" pitchFamily="18" charset="0"/>
                </a:rPr>
                <a:t>NO HOME &amp; ALONE</a:t>
              </a:r>
              <a:endParaRPr lang="en-CA" sz="5400" dirty="0">
                <a:solidFill>
                  <a:srgbClr val="FFC000"/>
                </a:solidFill>
                <a:latin typeface="Bodoni MT Condensed" panose="02070606080606020203" pitchFamily="18" charset="0"/>
              </a:endParaRPr>
            </a:p>
          </p:txBody>
        </p:sp>
      </p:grpSp>
      <p:pic>
        <p:nvPicPr>
          <p:cNvPr id="20" name="Picture 2" descr="The Scream Painting">
            <a:extLst>
              <a:ext uri="{FF2B5EF4-FFF2-40B4-BE49-F238E27FC236}">
                <a16:creationId xmlns:a16="http://schemas.microsoft.com/office/drawing/2014/main" id="{1AA5877D-4E81-AA43-7B05-89491DFE5F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5950" y="0"/>
            <a:ext cx="5880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G_6191">
            <a:extLst>
              <a:ext uri="{FF2B5EF4-FFF2-40B4-BE49-F238E27FC236}">
                <a16:creationId xmlns:a16="http://schemas.microsoft.com/office/drawing/2014/main" id="{03BC4017-8F41-CC32-1FF8-BD8591D14B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2429" y="0"/>
            <a:ext cx="72778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9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rot="10800000">
            <a:off x="9220655" y="606225"/>
            <a:ext cx="2106487" cy="207869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bwMode="gray">
          <a:xfrm>
            <a:off x="864858" y="126759"/>
            <a:ext cx="4099187" cy="1435396"/>
          </a:xfrm>
        </p:spPr>
        <p:txBody>
          <a:bodyPr/>
          <a:lstStyle/>
          <a:p>
            <a:pPr algn="ctr"/>
            <a:r>
              <a:rPr lang="en-US" dirty="0"/>
              <a:t>For More Information</a:t>
            </a:r>
          </a:p>
        </p:txBody>
      </p:sp>
      <p:pic>
        <p:nvPicPr>
          <p:cNvPr id="15" name="Picture 14">
            <a:extLst>
              <a:ext uri="{FF2B5EF4-FFF2-40B4-BE49-F238E27FC236}">
                <a16:creationId xmlns:a16="http://schemas.microsoft.com/office/drawing/2014/main" id="{80156D18-E349-2C86-03A9-077CC0735482}"/>
              </a:ext>
            </a:extLst>
          </p:cNvPr>
          <p:cNvPicPr/>
          <p:nvPr/>
        </p:nvPicPr>
        <p:blipFill rotWithShape="1">
          <a:blip r:embed="rId3">
            <a:extLst>
              <a:ext uri="{28A0092B-C50C-407E-A947-70E740481C1C}">
                <a14:useLocalDpi xmlns:a14="http://schemas.microsoft.com/office/drawing/2010/main" val="0"/>
              </a:ext>
            </a:extLst>
          </a:blip>
          <a:srcRect l="33554" t="49063" r="32786" b="21310"/>
          <a:stretch/>
        </p:blipFill>
        <p:spPr bwMode="auto">
          <a:xfrm>
            <a:off x="1520496" y="2519916"/>
            <a:ext cx="2787910" cy="2744031"/>
          </a:xfrm>
          <a:prstGeom prst="rect">
            <a:avLst/>
          </a:prstGeom>
          <a:noFill/>
          <a:ln>
            <a:noFill/>
          </a:ln>
        </p:spPr>
      </p:pic>
      <p:pic>
        <p:nvPicPr>
          <p:cNvPr id="16" name="Picture 15">
            <a:extLst>
              <a:ext uri="{FF2B5EF4-FFF2-40B4-BE49-F238E27FC236}">
                <a16:creationId xmlns:a16="http://schemas.microsoft.com/office/drawing/2014/main" id="{5D31A497-AD3E-8358-A24C-57595E5CA8BE}"/>
              </a:ext>
            </a:extLst>
          </p:cNvPr>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144176" y="343129"/>
            <a:ext cx="6047823" cy="6546599"/>
          </a:xfrm>
          <a:prstGeom prst="rect">
            <a:avLst/>
          </a:prstGeom>
          <a:noFill/>
          <a:ln>
            <a:noFill/>
          </a:ln>
        </p:spPr>
      </p:pic>
      <p:sp>
        <p:nvSpPr>
          <p:cNvPr id="4" name="TextBox 3">
            <a:extLst>
              <a:ext uri="{FF2B5EF4-FFF2-40B4-BE49-F238E27FC236}">
                <a16:creationId xmlns:a16="http://schemas.microsoft.com/office/drawing/2014/main" id="{AB61E363-A96C-140A-D70B-AA0E672B2177}"/>
              </a:ext>
            </a:extLst>
          </p:cNvPr>
          <p:cNvSpPr txBox="1"/>
          <p:nvPr/>
        </p:nvSpPr>
        <p:spPr>
          <a:xfrm>
            <a:off x="394586" y="1683912"/>
            <a:ext cx="8568661" cy="5078313"/>
          </a:xfrm>
          <a:prstGeom prst="rect">
            <a:avLst/>
          </a:prstGeom>
          <a:noFill/>
        </p:spPr>
        <p:txBody>
          <a:bodyPr wrap="square" rtlCol="0">
            <a:spAutoFit/>
          </a:bodyPr>
          <a:lstStyle/>
          <a:p>
            <a:r>
              <a:rPr lang="en-CA" sz="4400" b="1" dirty="0">
                <a:solidFill>
                  <a:schemeClr val="bg1"/>
                </a:solidFill>
                <a:latin typeface="Abadi Extra Light" panose="020B0204020104020204" pitchFamily="34" charset="0"/>
              </a:rPr>
              <a:t>Listen, Ask Questions</a:t>
            </a:r>
            <a:endParaRPr lang="en-CA" sz="4400" dirty="0">
              <a:solidFill>
                <a:schemeClr val="bg1"/>
              </a:solidFill>
              <a:latin typeface="Abadi Extra Light" panose="020B0204020104020204" pitchFamily="34" charset="0"/>
            </a:endParaRPr>
          </a:p>
          <a:p>
            <a:endParaRPr lang="en-CA" sz="3600" dirty="0">
              <a:solidFill>
                <a:schemeClr val="bg1"/>
              </a:solidFill>
              <a:latin typeface="Abadi Extra Light" panose="020B0204020104020204" pitchFamily="34" charset="0"/>
            </a:endParaRPr>
          </a:p>
          <a:p>
            <a:endParaRPr lang="en-CA" sz="3600" dirty="0">
              <a:solidFill>
                <a:schemeClr val="bg1"/>
              </a:solidFill>
              <a:latin typeface="Abadi Extra Light" panose="020B0204020104020204" pitchFamily="34" charset="0"/>
            </a:endParaRPr>
          </a:p>
          <a:p>
            <a:endParaRPr lang="en-CA" sz="3600" dirty="0">
              <a:solidFill>
                <a:schemeClr val="bg1"/>
              </a:solidFill>
              <a:latin typeface="Abadi Extra Light" panose="020B0204020104020204" pitchFamily="34" charset="0"/>
            </a:endParaRPr>
          </a:p>
          <a:p>
            <a:endParaRPr lang="en-CA" sz="3600" dirty="0">
              <a:solidFill>
                <a:schemeClr val="bg1"/>
              </a:solidFill>
              <a:latin typeface="Abadi Extra Light" panose="020B0204020104020204" pitchFamily="34" charset="0"/>
            </a:endParaRPr>
          </a:p>
          <a:p>
            <a:endParaRPr lang="en-CA" sz="3600" dirty="0">
              <a:solidFill>
                <a:schemeClr val="bg1"/>
              </a:solidFill>
              <a:latin typeface="Abadi Extra Light" panose="020B0204020104020204" pitchFamily="34" charset="0"/>
            </a:endParaRPr>
          </a:p>
          <a:p>
            <a:r>
              <a:rPr lang="en-CA" sz="4000" b="1" dirty="0">
                <a:solidFill>
                  <a:schemeClr val="bg1"/>
                </a:solidFill>
                <a:latin typeface="Abadi Extra Light" panose="020B0204020104020204" pitchFamily="34" charset="0"/>
              </a:rPr>
              <a:t>Get Answers, Take Action</a:t>
            </a:r>
          </a:p>
          <a:p>
            <a:r>
              <a:rPr lang="en-CA" sz="6000" b="1" dirty="0">
                <a:solidFill>
                  <a:schemeClr val="bg1"/>
                </a:solidFill>
                <a:latin typeface="Abadi Extra Light" panose="020B0204020104020204" pitchFamily="34" charset="0"/>
              </a:rPr>
              <a:t>www.BCTownHalls2024.ca</a:t>
            </a:r>
          </a:p>
        </p:txBody>
      </p:sp>
      <p:sp>
        <p:nvSpPr>
          <p:cNvPr id="5" name="Rectangle 4">
            <a:extLst>
              <a:ext uri="{FF2B5EF4-FFF2-40B4-BE49-F238E27FC236}">
                <a16:creationId xmlns:a16="http://schemas.microsoft.com/office/drawing/2014/main" id="{E6E48612-6CD6-AA3E-1DE5-B6D34CBC65CD}"/>
              </a:ext>
            </a:extLst>
          </p:cNvPr>
          <p:cNvSpPr/>
          <p:nvPr/>
        </p:nvSpPr>
        <p:spPr>
          <a:xfrm>
            <a:off x="6823400" y="478722"/>
            <a:ext cx="3974166" cy="1323439"/>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Community Based</a:t>
            </a:r>
          </a:p>
          <a:p>
            <a:pPr algn="ctr"/>
            <a:r>
              <a:rPr lang="en-US" sz="4000" dirty="0">
                <a:ln w="0"/>
                <a:effectLst>
                  <a:outerShdw blurRad="38100" dist="19050" dir="2700000" algn="tl" rotWithShape="0">
                    <a:schemeClr val="dk1">
                      <a:alpha val="40000"/>
                    </a:schemeClr>
                  </a:outerShdw>
                </a:effectLst>
              </a:rPr>
              <a:t>Volunteer Run</a:t>
            </a:r>
          </a:p>
        </p:txBody>
      </p:sp>
    </p:spTree>
    <p:extLst>
      <p:ext uri="{BB962C8B-B14F-4D97-AF65-F5344CB8AC3E}">
        <p14:creationId xmlns:p14="http://schemas.microsoft.com/office/powerpoint/2010/main" val="306933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946B59-7B49-4180-9B48-FAC9C2BDF7A4}"/>
              </a:ext>
            </a:extLst>
          </p:cNvPr>
          <p:cNvSpPr>
            <a:spLocks noGrp="1"/>
          </p:cNvSpPr>
          <p:nvPr>
            <p:ph type="sldNum" sz="quarter" idx="15"/>
          </p:nvPr>
        </p:nvSpPr>
        <p:spPr/>
        <p:txBody>
          <a:bodyPr/>
          <a:lstStyle/>
          <a:p>
            <a:fld id="{B67B645E-C5E5-4727-B977-D372A0AA71D9}" type="slidenum">
              <a:rPr lang="en-US" smtClean="0"/>
              <a:pPr/>
              <a:t>70</a:t>
            </a:fld>
            <a:endParaRPr lang="en-US" dirty="0"/>
          </a:p>
        </p:txBody>
      </p:sp>
      <p:pic>
        <p:nvPicPr>
          <p:cNvPr id="8" name="Picture Placeholder 7" descr="Microphone on blurred dark scene">
            <a:extLst>
              <a:ext uri="{FF2B5EF4-FFF2-40B4-BE49-F238E27FC236}">
                <a16:creationId xmlns:a16="http://schemas.microsoft.com/office/drawing/2014/main" id="{EEC9A263-B34D-7D43-E986-DE17741CA48D}"/>
              </a:ext>
            </a:extLst>
          </p:cNvPr>
          <p:cNvPicPr>
            <a:picLocks noGrp="1" noChangeAspect="1"/>
          </p:cNvPicPr>
          <p:nvPr>
            <p:ph type="pic" sz="quarter" idx="13"/>
          </p:nvPr>
        </p:nvPicPr>
        <p:blipFill>
          <a:blip r:embed="rId3"/>
          <a:srcRect l="5984" r="5984"/>
          <a:stretch>
            <a:fillRect/>
          </a:stretch>
        </p:blipFill>
        <p:spPr>
          <a:xfrm>
            <a:off x="20028" y="947451"/>
            <a:ext cx="5703889" cy="4320000"/>
          </a:xfrm>
        </p:spPr>
      </p:pic>
      <p:sp>
        <p:nvSpPr>
          <p:cNvPr id="7" name="Content Placeholder 4">
            <a:extLst>
              <a:ext uri="{FF2B5EF4-FFF2-40B4-BE49-F238E27FC236}">
                <a16:creationId xmlns:a16="http://schemas.microsoft.com/office/drawing/2014/main" id="{5D6A07CA-AD7A-D486-BC8B-B34A8F26C1CD}"/>
              </a:ext>
            </a:extLst>
          </p:cNvPr>
          <p:cNvSpPr txBox="1">
            <a:spLocks/>
          </p:cNvSpPr>
          <p:nvPr/>
        </p:nvSpPr>
        <p:spPr>
          <a:xfrm>
            <a:off x="6886295" y="239736"/>
            <a:ext cx="5305705" cy="1415429"/>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US" sz="6000" noProof="1"/>
          </a:p>
        </p:txBody>
      </p:sp>
      <p:sp>
        <p:nvSpPr>
          <p:cNvPr id="10" name="Rectangle 9">
            <a:extLst>
              <a:ext uri="{FF2B5EF4-FFF2-40B4-BE49-F238E27FC236}">
                <a16:creationId xmlns:a16="http://schemas.microsoft.com/office/drawing/2014/main" id="{A7429FCC-4327-04B1-96A7-9581FED5A6E9}"/>
              </a:ext>
            </a:extLst>
          </p:cNvPr>
          <p:cNvSpPr/>
          <p:nvPr/>
        </p:nvSpPr>
        <p:spPr>
          <a:xfrm>
            <a:off x="2655404" y="2959127"/>
            <a:ext cx="3165610" cy="2308324"/>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Write </a:t>
            </a:r>
          </a:p>
          <a:p>
            <a:pPr algn="ctr"/>
            <a:r>
              <a:rPr lang="en-US" sz="3600" dirty="0">
                <a:ln w="0"/>
                <a:effectLst>
                  <a:outerShdw blurRad="38100" dist="19050" dir="2700000" algn="tl" rotWithShape="0">
                    <a:schemeClr val="dk1">
                      <a:alpha val="40000"/>
                    </a:schemeClr>
                  </a:outerShdw>
                </a:effectLst>
              </a:rPr>
              <a:t>Questions  </a:t>
            </a:r>
          </a:p>
          <a:p>
            <a:pPr algn="ctr"/>
            <a:r>
              <a:rPr lang="en-US" sz="3600" dirty="0">
                <a:ln w="0"/>
                <a:effectLst>
                  <a:outerShdw blurRad="38100" dist="19050" dir="2700000" algn="tl" rotWithShape="0">
                    <a:schemeClr val="dk1">
                      <a:alpha val="40000"/>
                    </a:schemeClr>
                  </a:outerShdw>
                </a:effectLst>
              </a:rPr>
              <a:t>You</a:t>
            </a:r>
          </a:p>
          <a:p>
            <a:pPr algn="ctr"/>
            <a:r>
              <a:rPr lang="en-US" sz="3600" dirty="0">
                <a:ln w="0"/>
                <a:effectLst>
                  <a:outerShdw blurRad="38100" dist="19050" dir="2700000" algn="tl" rotWithShape="0">
                    <a:schemeClr val="dk1">
                      <a:alpha val="40000"/>
                    </a:schemeClr>
                  </a:outerShdw>
                </a:effectLst>
              </a:rPr>
              <a:t>Want Answered</a:t>
            </a:r>
          </a:p>
        </p:txBody>
      </p:sp>
      <p:sp>
        <p:nvSpPr>
          <p:cNvPr id="4" name="TextBox 3">
            <a:extLst>
              <a:ext uri="{FF2B5EF4-FFF2-40B4-BE49-F238E27FC236}">
                <a16:creationId xmlns:a16="http://schemas.microsoft.com/office/drawing/2014/main" id="{517F98ED-6BAD-15DA-F635-E49C29030FA7}"/>
              </a:ext>
            </a:extLst>
          </p:cNvPr>
          <p:cNvSpPr txBox="1"/>
          <p:nvPr/>
        </p:nvSpPr>
        <p:spPr>
          <a:xfrm>
            <a:off x="6237463" y="747192"/>
            <a:ext cx="6109334" cy="1015663"/>
          </a:xfrm>
          <a:prstGeom prst="rect">
            <a:avLst/>
          </a:prstGeom>
          <a:noFill/>
        </p:spPr>
        <p:txBody>
          <a:bodyPr wrap="square">
            <a:spAutoFit/>
          </a:bodyPr>
          <a:lstStyle/>
          <a:p>
            <a:pPr algn="ctr"/>
            <a:r>
              <a:rPr lang="en-CA" sz="6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John </a:t>
            </a:r>
            <a:r>
              <a:rPr lang="en-CA" sz="6000"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Rustad</a:t>
            </a:r>
            <a:endParaRPr lang="en-CA" sz="6000" u="sng" dirty="0">
              <a:solidFill>
                <a:schemeClr val="bg1"/>
              </a:solidFill>
            </a:endParaRPr>
          </a:p>
        </p:txBody>
      </p:sp>
      <p:sp>
        <p:nvSpPr>
          <p:cNvPr id="5" name="TextBox 4">
            <a:extLst>
              <a:ext uri="{FF2B5EF4-FFF2-40B4-BE49-F238E27FC236}">
                <a16:creationId xmlns:a16="http://schemas.microsoft.com/office/drawing/2014/main" id="{5A34ECB5-53A4-688F-BC4F-EA266B33C053}"/>
              </a:ext>
            </a:extLst>
          </p:cNvPr>
          <p:cNvSpPr txBox="1"/>
          <p:nvPr/>
        </p:nvSpPr>
        <p:spPr>
          <a:xfrm>
            <a:off x="6340327" y="2412145"/>
            <a:ext cx="6156250" cy="3046988"/>
          </a:xfrm>
          <a:prstGeom prst="rect">
            <a:avLst/>
          </a:prstGeom>
          <a:noFill/>
        </p:spPr>
        <p:txBody>
          <a:bodyPr wrap="square">
            <a:spAutoFit/>
          </a:bodyPr>
          <a:lstStyle/>
          <a:p>
            <a:pPr algn="ctr"/>
            <a:r>
              <a:rPr lang="en-US" sz="4800" i="1" u="sng" dirty="0">
                <a:solidFill>
                  <a:schemeClr val="bg1"/>
                </a:solidFill>
              </a:rPr>
              <a:t>BILLS 44, 46 &amp; 47 </a:t>
            </a:r>
          </a:p>
          <a:p>
            <a:pPr algn="ctr"/>
            <a:r>
              <a:rPr lang="en-US" sz="4800" i="1" u="sng" dirty="0">
                <a:solidFill>
                  <a:schemeClr val="bg1"/>
                </a:solidFill>
              </a:rPr>
              <a:t>HOUSING </a:t>
            </a:r>
          </a:p>
          <a:p>
            <a:pPr algn="ctr"/>
            <a:r>
              <a:rPr lang="en-US" sz="4800" i="1" u="sng" dirty="0">
                <a:solidFill>
                  <a:schemeClr val="bg1"/>
                </a:solidFill>
              </a:rPr>
              <a:t>AMENDMENT </a:t>
            </a:r>
          </a:p>
          <a:p>
            <a:pPr algn="ctr"/>
            <a:r>
              <a:rPr lang="en-US" sz="4800" i="1" u="sng" dirty="0">
                <a:solidFill>
                  <a:schemeClr val="bg1"/>
                </a:solidFill>
              </a:rPr>
              <a:t>ACTS </a:t>
            </a:r>
          </a:p>
        </p:txBody>
      </p:sp>
    </p:spTree>
    <p:extLst>
      <p:ext uri="{BB962C8B-B14F-4D97-AF65-F5344CB8AC3E}">
        <p14:creationId xmlns:p14="http://schemas.microsoft.com/office/powerpoint/2010/main" val="274638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20000"/>
                <a:lumOff val="80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4A935-E3E9-B362-10DB-326A1529C3D9}"/>
              </a:ext>
            </a:extLst>
          </p:cNvPr>
          <p:cNvSpPr>
            <a:spLocks noGrp="1"/>
          </p:cNvSpPr>
          <p:nvPr>
            <p:ph type="sldNum" sz="quarter" idx="11"/>
          </p:nvPr>
        </p:nvSpPr>
        <p:spPr/>
        <p:txBody>
          <a:bodyPr/>
          <a:lstStyle/>
          <a:p>
            <a:pPr algn="ctr"/>
            <a:fld id="{B67B645E-C5E5-4727-B977-D372A0AA71D9}" type="slidenum">
              <a:rPr lang="en-US" noProof="0" smtClean="0"/>
              <a:pPr algn="ctr"/>
              <a:t>71</a:t>
            </a:fld>
            <a:endParaRPr lang="en-US" noProof="0"/>
          </a:p>
        </p:txBody>
      </p:sp>
      <p:sp>
        <p:nvSpPr>
          <p:cNvPr id="4" name="TextBox 3">
            <a:extLst>
              <a:ext uri="{FF2B5EF4-FFF2-40B4-BE49-F238E27FC236}">
                <a16:creationId xmlns:a16="http://schemas.microsoft.com/office/drawing/2014/main" id="{BFE491FE-E47C-379B-0310-084E332485CC}"/>
              </a:ext>
            </a:extLst>
          </p:cNvPr>
          <p:cNvSpPr txBox="1"/>
          <p:nvPr/>
        </p:nvSpPr>
        <p:spPr>
          <a:xfrm>
            <a:off x="680483" y="424773"/>
            <a:ext cx="11057860" cy="6124754"/>
          </a:xfrm>
          <a:prstGeom prst="rect">
            <a:avLst/>
          </a:prstGeom>
          <a:noFill/>
        </p:spPr>
        <p:txBody>
          <a:bodyPr wrap="square">
            <a:spAutoFit/>
          </a:bodyPr>
          <a:lstStyle/>
          <a:p>
            <a:pPr algn="ctr"/>
            <a:r>
              <a:rPr lang="en-US" sz="4800" i="1" u="sng" dirty="0"/>
              <a:t>BILLS 44, 46 AND 47 </a:t>
            </a:r>
          </a:p>
          <a:p>
            <a:pPr algn="ctr"/>
            <a:r>
              <a:rPr lang="en-US" sz="4800" i="1" u="sng" dirty="0"/>
              <a:t>HOUSING AMENDMENT ACTS </a:t>
            </a:r>
          </a:p>
          <a:p>
            <a:pPr algn="ctr"/>
            <a:endParaRPr lang="en-US" sz="800" dirty="0"/>
          </a:p>
          <a:p>
            <a:pPr marL="742950" indent="-742950" algn="ctr">
              <a:buAutoNum type="arabicParenR"/>
            </a:pPr>
            <a:r>
              <a:rPr lang="en-US" sz="3600" dirty="0"/>
              <a:t>- in November 2023, the BC NDP swiftly advanced three pivotal bills” Bill 44, 46 and 47. </a:t>
            </a:r>
          </a:p>
          <a:p>
            <a:pPr algn="ctr"/>
            <a:r>
              <a:rPr lang="en-US" sz="3600" dirty="0"/>
              <a:t>These legislative measures marked a significant transfer of local powers to the province, superseding established Official Community Plans (OCP). - public input was eradicated, minimum building heights were mandated, maximum density was enforced, and strata powers dictating occupants were rescinded.</a:t>
            </a:r>
            <a:endParaRPr lang="en-CA" sz="3600" dirty="0"/>
          </a:p>
        </p:txBody>
      </p:sp>
    </p:spTree>
    <p:extLst>
      <p:ext uri="{BB962C8B-B14F-4D97-AF65-F5344CB8AC3E}">
        <p14:creationId xmlns:p14="http://schemas.microsoft.com/office/powerpoint/2010/main" val="418189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36000">
              <a:schemeClr val="accent3">
                <a:lumMod val="20000"/>
                <a:lumOff val="80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4A935-E3E9-B362-10DB-326A1529C3D9}"/>
              </a:ext>
            </a:extLst>
          </p:cNvPr>
          <p:cNvSpPr>
            <a:spLocks noGrp="1"/>
          </p:cNvSpPr>
          <p:nvPr>
            <p:ph type="sldNum" sz="quarter" idx="11"/>
          </p:nvPr>
        </p:nvSpPr>
        <p:spPr/>
        <p:txBody>
          <a:bodyPr/>
          <a:lstStyle/>
          <a:p>
            <a:pPr algn="ctr"/>
            <a:fld id="{B67B645E-C5E5-4727-B977-D372A0AA71D9}" type="slidenum">
              <a:rPr lang="en-US" noProof="0" smtClean="0"/>
              <a:pPr algn="ctr"/>
              <a:t>72</a:t>
            </a:fld>
            <a:endParaRPr lang="en-US" noProof="0"/>
          </a:p>
        </p:txBody>
      </p:sp>
      <p:sp>
        <p:nvSpPr>
          <p:cNvPr id="4" name="TextBox 3">
            <a:extLst>
              <a:ext uri="{FF2B5EF4-FFF2-40B4-BE49-F238E27FC236}">
                <a16:creationId xmlns:a16="http://schemas.microsoft.com/office/drawing/2014/main" id="{F19CA5F5-723E-6D35-59AA-B776AF84626A}"/>
              </a:ext>
            </a:extLst>
          </p:cNvPr>
          <p:cNvSpPr txBox="1"/>
          <p:nvPr/>
        </p:nvSpPr>
        <p:spPr>
          <a:xfrm>
            <a:off x="542261" y="1690062"/>
            <a:ext cx="11355572" cy="3477875"/>
          </a:xfrm>
          <a:prstGeom prst="rect">
            <a:avLst/>
          </a:prstGeom>
          <a:noFill/>
        </p:spPr>
        <p:txBody>
          <a:bodyPr wrap="square">
            <a:spAutoFit/>
          </a:bodyPr>
          <a:lstStyle/>
          <a:p>
            <a:pPr algn="ctr"/>
            <a:r>
              <a:rPr lang="en-US" sz="4400" dirty="0"/>
              <a:t>2) - Eliminates public participation in community planning, which takes authority away from property owners and municipalities. - </a:t>
            </a:r>
            <a:r>
              <a:rPr lang="en-US" sz="4400" dirty="0" err="1"/>
              <a:t>neighbourhoods</a:t>
            </a:r>
            <a:r>
              <a:rPr lang="en-US" sz="4400" dirty="0"/>
              <a:t> and high-transit areas will </a:t>
            </a:r>
            <a:r>
              <a:rPr lang="en-US" sz="4400" dirty="0" err="1"/>
              <a:t>favour</a:t>
            </a:r>
            <a:r>
              <a:rPr lang="en-US" sz="4400" dirty="0"/>
              <a:t> high-rises and multi-family homes.</a:t>
            </a:r>
            <a:endParaRPr lang="en-CA" sz="4400" dirty="0"/>
          </a:p>
        </p:txBody>
      </p:sp>
    </p:spTree>
    <p:extLst>
      <p:ext uri="{BB962C8B-B14F-4D97-AF65-F5344CB8AC3E}">
        <p14:creationId xmlns:p14="http://schemas.microsoft.com/office/powerpoint/2010/main" val="61019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1">
                <a:lumMod val="40000"/>
                <a:lumOff val="60000"/>
              </a:schemeClr>
            </a:gs>
            <a:gs pos="52000">
              <a:schemeClr val="accent3">
                <a:lumMod val="45000"/>
                <a:lumOff val="55000"/>
              </a:schemeClr>
            </a:gs>
            <a:gs pos="65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4A935-E3E9-B362-10DB-326A1529C3D9}"/>
              </a:ext>
            </a:extLst>
          </p:cNvPr>
          <p:cNvSpPr>
            <a:spLocks noGrp="1"/>
          </p:cNvSpPr>
          <p:nvPr>
            <p:ph type="sldNum" sz="quarter" idx="11"/>
          </p:nvPr>
        </p:nvSpPr>
        <p:spPr/>
        <p:txBody>
          <a:bodyPr/>
          <a:lstStyle/>
          <a:p>
            <a:pPr algn="ctr"/>
            <a:fld id="{B67B645E-C5E5-4727-B977-D372A0AA71D9}" type="slidenum">
              <a:rPr lang="en-US" noProof="0" smtClean="0"/>
              <a:pPr algn="ctr"/>
              <a:t>73</a:t>
            </a:fld>
            <a:endParaRPr lang="en-US" noProof="0"/>
          </a:p>
        </p:txBody>
      </p:sp>
      <p:sp>
        <p:nvSpPr>
          <p:cNvPr id="4" name="TextBox 3">
            <a:extLst>
              <a:ext uri="{FF2B5EF4-FFF2-40B4-BE49-F238E27FC236}">
                <a16:creationId xmlns:a16="http://schemas.microsoft.com/office/drawing/2014/main" id="{722868AB-8850-68A8-C5F2-261FDE328AD6}"/>
              </a:ext>
            </a:extLst>
          </p:cNvPr>
          <p:cNvSpPr txBox="1"/>
          <p:nvPr/>
        </p:nvSpPr>
        <p:spPr>
          <a:xfrm>
            <a:off x="1043940" y="834390"/>
            <a:ext cx="10309860" cy="5016758"/>
          </a:xfrm>
          <a:prstGeom prst="rect">
            <a:avLst/>
          </a:prstGeom>
          <a:noFill/>
        </p:spPr>
        <p:txBody>
          <a:bodyPr wrap="square">
            <a:spAutoFit/>
          </a:bodyPr>
          <a:lstStyle/>
          <a:p>
            <a:pPr algn="ctr"/>
            <a:r>
              <a:rPr lang="en-US" sz="3600" dirty="0"/>
              <a:t>3</a:t>
            </a:r>
            <a:r>
              <a:rPr lang="en-US" sz="4000" dirty="0"/>
              <a:t>) - These Bills mandate municipalities to endorse three to four units on a single-family lot, circumventing public hearings. - these Bills eliminate almost all parking requirements – the minimum parking requirements for off-street parking currently applicable to six-unit lots will be eradicated, enabling the construction of high-density buildings with zero parking.</a:t>
            </a:r>
            <a:endParaRPr lang="en-CA" sz="4000" dirty="0"/>
          </a:p>
        </p:txBody>
      </p:sp>
    </p:spTree>
    <p:extLst>
      <p:ext uri="{BB962C8B-B14F-4D97-AF65-F5344CB8AC3E}">
        <p14:creationId xmlns:p14="http://schemas.microsoft.com/office/powerpoint/2010/main" val="2358452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42000">
              <a:schemeClr val="tx2">
                <a:lumMod val="60000"/>
                <a:lumOff val="40000"/>
              </a:schemeClr>
            </a:gs>
            <a:gs pos="83000">
              <a:schemeClr val="accent3">
                <a:lumMod val="45000"/>
                <a:lumOff val="55000"/>
              </a:schemeClr>
            </a:gs>
            <a:gs pos="83000">
              <a:schemeClr val="accent3">
                <a:lumMod val="45000"/>
                <a:lumOff val="55000"/>
              </a:schemeClr>
            </a:gs>
            <a:gs pos="97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4A935-E3E9-B362-10DB-326A1529C3D9}"/>
              </a:ext>
            </a:extLst>
          </p:cNvPr>
          <p:cNvSpPr>
            <a:spLocks noGrp="1"/>
          </p:cNvSpPr>
          <p:nvPr>
            <p:ph type="sldNum" sz="quarter" idx="11"/>
          </p:nvPr>
        </p:nvSpPr>
        <p:spPr/>
        <p:txBody>
          <a:bodyPr/>
          <a:lstStyle/>
          <a:p>
            <a:pPr algn="ctr"/>
            <a:fld id="{B67B645E-C5E5-4727-B977-D372A0AA71D9}" type="slidenum">
              <a:rPr lang="en-US" noProof="0" smtClean="0"/>
              <a:pPr algn="ctr"/>
              <a:t>74</a:t>
            </a:fld>
            <a:endParaRPr lang="en-US" noProof="0"/>
          </a:p>
        </p:txBody>
      </p:sp>
      <p:sp>
        <p:nvSpPr>
          <p:cNvPr id="4" name="TextBox 3">
            <a:extLst>
              <a:ext uri="{FF2B5EF4-FFF2-40B4-BE49-F238E27FC236}">
                <a16:creationId xmlns:a16="http://schemas.microsoft.com/office/drawing/2014/main" id="{133E88AD-4D21-F89F-54EE-C3120C9E7FB6}"/>
              </a:ext>
            </a:extLst>
          </p:cNvPr>
          <p:cNvSpPr txBox="1"/>
          <p:nvPr/>
        </p:nvSpPr>
        <p:spPr>
          <a:xfrm>
            <a:off x="340995" y="447040"/>
            <a:ext cx="11510010" cy="5909310"/>
          </a:xfrm>
          <a:prstGeom prst="rect">
            <a:avLst/>
          </a:prstGeom>
          <a:noFill/>
        </p:spPr>
        <p:txBody>
          <a:bodyPr wrap="square">
            <a:spAutoFit/>
          </a:bodyPr>
          <a:lstStyle/>
          <a:p>
            <a:pPr algn="ctr"/>
            <a:r>
              <a:rPr lang="en-US" sz="5400" dirty="0"/>
              <a:t>4) The Province now determines minimum height requirements, stripping local governments of power to set maximum height requirements. This agenda raises concerns about the future landscape of housing, affordability and community well-being.</a:t>
            </a:r>
            <a:endParaRPr lang="en-CA" sz="5400" dirty="0"/>
          </a:p>
        </p:txBody>
      </p:sp>
    </p:spTree>
    <p:extLst>
      <p:ext uri="{BB962C8B-B14F-4D97-AF65-F5344CB8AC3E}">
        <p14:creationId xmlns:p14="http://schemas.microsoft.com/office/powerpoint/2010/main" val="1361890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5C6024"/>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6F0A7A-0D68-7503-F2FF-6C0076667F5A}"/>
              </a:ext>
            </a:extLst>
          </p:cNvPr>
          <p:cNvSpPr>
            <a:spLocks noGrp="1"/>
          </p:cNvSpPr>
          <p:nvPr>
            <p:ph type="sldNum" sz="quarter" idx="11"/>
          </p:nvPr>
        </p:nvSpPr>
        <p:spPr/>
        <p:txBody>
          <a:bodyPr/>
          <a:lstStyle/>
          <a:p>
            <a:pPr algn="ctr"/>
            <a:fld id="{B67B645E-C5E5-4727-B977-D372A0AA71D9}" type="slidenum">
              <a:rPr lang="en-US" noProof="0" smtClean="0"/>
              <a:pPr algn="ctr"/>
              <a:t>75</a:t>
            </a:fld>
            <a:endParaRPr lang="en-US" noProof="0"/>
          </a:p>
        </p:txBody>
      </p:sp>
      <p:pic>
        <p:nvPicPr>
          <p:cNvPr id="5" name="Picture 4" descr="A squirrel standing on its hind legs&#10;&#10;Description automatically generated">
            <a:extLst>
              <a:ext uri="{FF2B5EF4-FFF2-40B4-BE49-F238E27FC236}">
                <a16:creationId xmlns:a16="http://schemas.microsoft.com/office/drawing/2014/main" id="{659692DC-D883-A3E3-30F3-028E7F965A8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95338" y="0"/>
            <a:ext cx="3740727" cy="6858000"/>
          </a:xfrm>
          <a:prstGeom prst="rect">
            <a:avLst/>
          </a:prstGeom>
        </p:spPr>
      </p:pic>
      <p:sp>
        <p:nvSpPr>
          <p:cNvPr id="7" name="Rectangle 6">
            <a:extLst>
              <a:ext uri="{FF2B5EF4-FFF2-40B4-BE49-F238E27FC236}">
                <a16:creationId xmlns:a16="http://schemas.microsoft.com/office/drawing/2014/main" id="{56531331-5383-1501-F72D-3D629229C96E}"/>
              </a:ext>
            </a:extLst>
          </p:cNvPr>
          <p:cNvSpPr/>
          <p:nvPr/>
        </p:nvSpPr>
        <p:spPr>
          <a:xfrm>
            <a:off x="1016969" y="1881485"/>
            <a:ext cx="2189574" cy="2585323"/>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Stand</a:t>
            </a:r>
          </a:p>
          <a:p>
            <a:pPr algn="ctr"/>
            <a:r>
              <a:rPr lang="en-US" sz="5400" dirty="0">
                <a:ln w="0"/>
                <a:effectLst>
                  <a:outerShdw blurRad="38100" dist="19050" dir="2700000" algn="tl" rotWithShape="0">
                    <a:schemeClr val="dk1">
                      <a:alpha val="40000"/>
                    </a:schemeClr>
                  </a:outerShdw>
                </a:effectLst>
              </a:rPr>
              <a:t>And </a:t>
            </a:r>
          </a:p>
          <a:p>
            <a:pPr algn="ctr"/>
            <a:r>
              <a:rPr lang="en-US" sz="5400" b="0" cap="none" spc="0" dirty="0">
                <a:ln w="0"/>
                <a:solidFill>
                  <a:schemeClr val="tx1"/>
                </a:solidFill>
                <a:effectLst>
                  <a:outerShdw blurRad="38100" dist="19050" dir="2700000" algn="tl" rotWithShape="0">
                    <a:schemeClr val="dk1">
                      <a:alpha val="40000"/>
                    </a:schemeClr>
                  </a:outerShdw>
                </a:effectLst>
              </a:rPr>
              <a:t>Stretch</a:t>
            </a:r>
          </a:p>
        </p:txBody>
      </p:sp>
      <p:pic>
        <p:nvPicPr>
          <p:cNvPr id="8" name="Picture 7">
            <a:extLst>
              <a:ext uri="{FF2B5EF4-FFF2-40B4-BE49-F238E27FC236}">
                <a16:creationId xmlns:a16="http://schemas.microsoft.com/office/drawing/2014/main" id="{1142F13B-F470-1369-4532-B11321EFEE46}"/>
              </a:ext>
            </a:extLst>
          </p:cNvPr>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581124" y="2225981"/>
            <a:ext cx="2898361" cy="3176389"/>
          </a:xfrm>
          <a:prstGeom prst="rect">
            <a:avLst/>
          </a:prstGeom>
          <a:noFill/>
          <a:ln>
            <a:noFill/>
          </a:ln>
        </p:spPr>
      </p:pic>
      <p:sp>
        <p:nvSpPr>
          <p:cNvPr id="2" name="Rectangle 1">
            <a:extLst>
              <a:ext uri="{FF2B5EF4-FFF2-40B4-BE49-F238E27FC236}">
                <a16:creationId xmlns:a16="http://schemas.microsoft.com/office/drawing/2014/main" id="{2E1A9B70-C8B2-67EC-0501-708A74230FCB}"/>
              </a:ext>
            </a:extLst>
          </p:cNvPr>
          <p:cNvSpPr/>
          <p:nvPr/>
        </p:nvSpPr>
        <p:spPr>
          <a:xfrm>
            <a:off x="8089325" y="568842"/>
            <a:ext cx="3881960" cy="1569660"/>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Finish Your Questions</a:t>
            </a:r>
          </a:p>
          <a:p>
            <a:pPr algn="ctr"/>
            <a:r>
              <a:rPr lang="en-US" sz="3200" dirty="0">
                <a:ln w="0"/>
                <a:effectLst>
                  <a:outerShdw blurRad="38100" dist="19050" dir="2700000" algn="tl" rotWithShape="0">
                    <a:schemeClr val="dk1">
                      <a:alpha val="40000"/>
                    </a:schemeClr>
                  </a:outerShdw>
                </a:effectLst>
              </a:rPr>
              <a:t>And Hold Them Up to </a:t>
            </a:r>
          </a:p>
          <a:p>
            <a:pPr algn="ctr"/>
            <a:r>
              <a:rPr lang="en-US" sz="3200" dirty="0">
                <a:ln w="0"/>
                <a:effectLst>
                  <a:outerShdw blurRad="38100" dist="19050" dir="2700000" algn="tl" rotWithShape="0">
                    <a:schemeClr val="dk1">
                      <a:alpha val="40000"/>
                    </a:schemeClr>
                  </a:outerShdw>
                </a:effectLst>
              </a:rPr>
              <a:t>Be </a:t>
            </a:r>
            <a:r>
              <a:rPr lang="en-US" sz="3200" b="0" cap="none" spc="0" dirty="0">
                <a:ln w="0"/>
                <a:solidFill>
                  <a:schemeClr val="tx1"/>
                </a:solidFill>
                <a:effectLst>
                  <a:outerShdw blurRad="38100" dist="19050" dir="2700000" algn="tl" rotWithShape="0">
                    <a:schemeClr val="dk1">
                      <a:alpha val="40000"/>
                    </a:schemeClr>
                  </a:outerShdw>
                </a:effectLst>
              </a:rPr>
              <a:t>Collected</a:t>
            </a:r>
          </a:p>
        </p:txBody>
      </p:sp>
    </p:spTree>
    <p:extLst>
      <p:ext uri="{BB962C8B-B14F-4D97-AF65-F5344CB8AC3E}">
        <p14:creationId xmlns:p14="http://schemas.microsoft.com/office/powerpoint/2010/main" val="2699682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7594-786B-7CE1-BF9F-B6E459DD6429}"/>
              </a:ext>
            </a:extLst>
          </p:cNvPr>
          <p:cNvSpPr>
            <a:spLocks noGrp="1"/>
          </p:cNvSpPr>
          <p:nvPr>
            <p:ph type="title"/>
          </p:nvPr>
        </p:nvSpPr>
        <p:spPr>
          <a:xfrm>
            <a:off x="7079234" y="432543"/>
            <a:ext cx="4793714" cy="2078699"/>
          </a:xfrm>
        </p:spPr>
        <p:txBody>
          <a:bodyPr/>
          <a:lstStyle/>
          <a:p>
            <a:pPr algn="ctr">
              <a:lnSpc>
                <a:spcPct val="150000"/>
              </a:lnSpc>
            </a:pPr>
            <a:r>
              <a:rPr lang="en-CA" dirty="0"/>
              <a:t>Ask Questions</a:t>
            </a:r>
            <a:r>
              <a:rPr lang="en-CA" sz="1200" dirty="0"/>
              <a:t>                                                                                                            </a:t>
            </a:r>
            <a:br>
              <a:rPr lang="en-CA" sz="1200" dirty="0"/>
            </a:br>
            <a:r>
              <a:rPr lang="en-CA" dirty="0"/>
              <a:t>Get Answers</a:t>
            </a:r>
          </a:p>
        </p:txBody>
      </p:sp>
      <p:sp>
        <p:nvSpPr>
          <p:cNvPr id="3" name="Text Placeholder 2">
            <a:extLst>
              <a:ext uri="{FF2B5EF4-FFF2-40B4-BE49-F238E27FC236}">
                <a16:creationId xmlns:a16="http://schemas.microsoft.com/office/drawing/2014/main" id="{C3B5CC6F-856B-D6BD-6F1C-8C08F5D063B5}"/>
              </a:ext>
            </a:extLst>
          </p:cNvPr>
          <p:cNvSpPr>
            <a:spLocks noGrp="1"/>
          </p:cNvSpPr>
          <p:nvPr>
            <p:ph type="body" idx="1"/>
          </p:nvPr>
        </p:nvSpPr>
        <p:spPr>
          <a:xfrm>
            <a:off x="7079234" y="3218461"/>
            <a:ext cx="4793714" cy="1047600"/>
          </a:xfrm>
        </p:spPr>
        <p:txBody>
          <a:bodyPr/>
          <a:lstStyle/>
          <a:p>
            <a:pPr algn="ctr"/>
            <a:r>
              <a:rPr lang="en-CA" sz="3600" dirty="0"/>
              <a:t>Any Questions That Don’t </a:t>
            </a:r>
          </a:p>
          <a:p>
            <a:pPr algn="ctr"/>
            <a:r>
              <a:rPr lang="en-CA" sz="3600" dirty="0"/>
              <a:t>Get Answered…….</a:t>
            </a:r>
          </a:p>
          <a:p>
            <a:pPr algn="ctr"/>
            <a:endParaRPr lang="en-CA" sz="2800" dirty="0"/>
          </a:p>
          <a:p>
            <a:pPr algn="ctr"/>
            <a:endParaRPr lang="en-CA" sz="2800" dirty="0"/>
          </a:p>
          <a:p>
            <a:pPr algn="ctr"/>
            <a:endParaRPr lang="en-CA" sz="2800" dirty="0"/>
          </a:p>
        </p:txBody>
      </p:sp>
      <p:sp>
        <p:nvSpPr>
          <p:cNvPr id="4" name="Slide Number Placeholder 3">
            <a:extLst>
              <a:ext uri="{FF2B5EF4-FFF2-40B4-BE49-F238E27FC236}">
                <a16:creationId xmlns:a16="http://schemas.microsoft.com/office/drawing/2014/main" id="{A8E46307-AC54-E928-01EF-4DA72C02F85C}"/>
              </a:ext>
            </a:extLst>
          </p:cNvPr>
          <p:cNvSpPr>
            <a:spLocks noGrp="1"/>
          </p:cNvSpPr>
          <p:nvPr>
            <p:ph type="sldNum" sz="quarter" idx="11"/>
          </p:nvPr>
        </p:nvSpPr>
        <p:spPr/>
        <p:txBody>
          <a:bodyPr/>
          <a:lstStyle/>
          <a:p>
            <a:pPr algn="ctr"/>
            <a:fld id="{B67B645E-C5E5-4727-B977-D372A0AA71D9}" type="slidenum">
              <a:rPr lang="en-US" noProof="0" smtClean="0"/>
              <a:pPr algn="ctr"/>
              <a:t>76</a:t>
            </a:fld>
            <a:endParaRPr lang="en-US" noProof="0"/>
          </a:p>
        </p:txBody>
      </p:sp>
      <p:pic>
        <p:nvPicPr>
          <p:cNvPr id="6" name="Picture 5" descr="A hands holding light bulbs and question marks">
            <a:extLst>
              <a:ext uri="{FF2B5EF4-FFF2-40B4-BE49-F238E27FC236}">
                <a16:creationId xmlns:a16="http://schemas.microsoft.com/office/drawing/2014/main" id="{3B665F08-455D-CFC7-0D29-263299CD4D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5052" y="557354"/>
            <a:ext cx="5847907" cy="5743292"/>
          </a:xfrm>
          <a:prstGeom prst="ellipse">
            <a:avLst/>
          </a:prstGeom>
        </p:spPr>
      </p:pic>
      <p:sp>
        <p:nvSpPr>
          <p:cNvPr id="5" name="Rectangle 4">
            <a:extLst>
              <a:ext uri="{FF2B5EF4-FFF2-40B4-BE49-F238E27FC236}">
                <a16:creationId xmlns:a16="http://schemas.microsoft.com/office/drawing/2014/main" id="{6CBCC5C4-8747-6F31-0386-1465EDD66F06}"/>
              </a:ext>
            </a:extLst>
          </p:cNvPr>
          <p:cNvSpPr/>
          <p:nvPr/>
        </p:nvSpPr>
        <p:spPr>
          <a:xfrm>
            <a:off x="5324671" y="5377316"/>
            <a:ext cx="6867329"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townhallcr@gmail.com</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95112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DF280B-F745-7B3C-18CD-4FB67519A24F}"/>
              </a:ext>
            </a:extLst>
          </p:cNvPr>
          <p:cNvSpPr>
            <a:spLocks noGrp="1"/>
          </p:cNvSpPr>
          <p:nvPr>
            <p:ph type="sldNum" sz="quarter" idx="11"/>
          </p:nvPr>
        </p:nvSpPr>
        <p:spPr/>
        <p:txBody>
          <a:bodyPr/>
          <a:lstStyle/>
          <a:p>
            <a:pPr algn="ctr"/>
            <a:fld id="{B67B645E-C5E5-4727-B977-D372A0AA71D9}" type="slidenum">
              <a:rPr lang="en-US" noProof="0" smtClean="0"/>
              <a:pPr algn="ctr"/>
              <a:t>77</a:t>
            </a:fld>
            <a:endParaRPr lang="en-US" noProof="0"/>
          </a:p>
        </p:txBody>
      </p:sp>
      <p:sp>
        <p:nvSpPr>
          <p:cNvPr id="4" name="Rectangle 3">
            <a:extLst>
              <a:ext uri="{FF2B5EF4-FFF2-40B4-BE49-F238E27FC236}">
                <a16:creationId xmlns:a16="http://schemas.microsoft.com/office/drawing/2014/main" id="{3B10E879-60C3-04CA-7FEF-237419591D9C}"/>
              </a:ext>
            </a:extLst>
          </p:cNvPr>
          <p:cNvSpPr/>
          <p:nvPr/>
        </p:nvSpPr>
        <p:spPr>
          <a:xfrm>
            <a:off x="4130380" y="829925"/>
            <a:ext cx="5622886" cy="4247317"/>
          </a:xfrm>
          <a:prstGeom prst="rect">
            <a:avLst/>
          </a:prstGeom>
          <a:noFill/>
        </p:spPr>
        <p:txBody>
          <a:bodyPr wrap="none" lIns="91440" tIns="45720" rIns="91440" bIns="45720">
            <a:spAutoFit/>
          </a:bodyPr>
          <a:lstStyle/>
          <a:p>
            <a:r>
              <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Listen</a:t>
            </a:r>
          </a:p>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Ask Questions</a:t>
            </a:r>
          </a:p>
          <a:p>
            <a:r>
              <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Get Answers</a:t>
            </a: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5">
            <a:extLst>
              <a:ext uri="{FF2B5EF4-FFF2-40B4-BE49-F238E27FC236}">
                <a16:creationId xmlns:a16="http://schemas.microsoft.com/office/drawing/2014/main" id="{1104F76C-1EF8-6A73-FFFF-2B9D8D1D79D0}"/>
              </a:ext>
            </a:extLst>
          </p:cNvPr>
          <p:cNvPicPr>
            <a:picLocks noChangeAspect="1"/>
          </p:cNvPicPr>
          <p:nvPr/>
        </p:nvPicPr>
        <p:blipFill>
          <a:blip r:embed="rId2"/>
          <a:stretch>
            <a:fillRect/>
          </a:stretch>
        </p:blipFill>
        <p:spPr>
          <a:xfrm>
            <a:off x="2840227" y="3282524"/>
            <a:ext cx="968405" cy="934819"/>
          </a:xfrm>
          <a:prstGeom prst="rect">
            <a:avLst/>
          </a:prstGeom>
        </p:spPr>
      </p:pic>
      <p:pic>
        <p:nvPicPr>
          <p:cNvPr id="8" name="Picture 7">
            <a:extLst>
              <a:ext uri="{FF2B5EF4-FFF2-40B4-BE49-F238E27FC236}">
                <a16:creationId xmlns:a16="http://schemas.microsoft.com/office/drawing/2014/main" id="{06F7AF48-9E57-04F8-46E8-AD57C816B827}"/>
              </a:ext>
            </a:extLst>
          </p:cNvPr>
          <p:cNvPicPr>
            <a:picLocks noChangeAspect="1"/>
          </p:cNvPicPr>
          <p:nvPr/>
        </p:nvPicPr>
        <p:blipFill>
          <a:blip r:embed="rId2"/>
          <a:stretch>
            <a:fillRect/>
          </a:stretch>
        </p:blipFill>
        <p:spPr>
          <a:xfrm>
            <a:off x="2840226" y="2159119"/>
            <a:ext cx="968406" cy="934820"/>
          </a:xfrm>
          <a:prstGeom prst="rect">
            <a:avLst/>
          </a:prstGeom>
        </p:spPr>
      </p:pic>
      <p:pic>
        <p:nvPicPr>
          <p:cNvPr id="10" name="Picture 9">
            <a:extLst>
              <a:ext uri="{FF2B5EF4-FFF2-40B4-BE49-F238E27FC236}">
                <a16:creationId xmlns:a16="http://schemas.microsoft.com/office/drawing/2014/main" id="{8EC6A48B-CE0F-8C6E-F3D0-16A26FF233E7}"/>
              </a:ext>
            </a:extLst>
          </p:cNvPr>
          <p:cNvPicPr>
            <a:picLocks noChangeAspect="1"/>
          </p:cNvPicPr>
          <p:nvPr/>
        </p:nvPicPr>
        <p:blipFill>
          <a:blip r:embed="rId2"/>
          <a:stretch>
            <a:fillRect/>
          </a:stretch>
        </p:blipFill>
        <p:spPr>
          <a:xfrm>
            <a:off x="2840226" y="1035714"/>
            <a:ext cx="968406" cy="934820"/>
          </a:xfrm>
          <a:prstGeom prst="rect">
            <a:avLst/>
          </a:prstGeom>
        </p:spPr>
      </p:pic>
      <p:sp>
        <p:nvSpPr>
          <p:cNvPr id="11" name="Rectangle 10">
            <a:extLst>
              <a:ext uri="{FF2B5EF4-FFF2-40B4-BE49-F238E27FC236}">
                <a16:creationId xmlns:a16="http://schemas.microsoft.com/office/drawing/2014/main" id="{6F5D9606-71C9-000C-31C1-F376A8E4BB59}"/>
              </a:ext>
            </a:extLst>
          </p:cNvPr>
          <p:cNvSpPr/>
          <p:nvPr/>
        </p:nvSpPr>
        <p:spPr>
          <a:xfrm>
            <a:off x="3105817" y="4405928"/>
            <a:ext cx="5587556" cy="1446550"/>
          </a:xfrm>
          <a:prstGeom prst="rect">
            <a:avLst/>
          </a:prstGeom>
          <a:noFill/>
        </p:spPr>
        <p:txBody>
          <a:bodyPr wrap="none" lIns="91440" tIns="45720" rIns="91440" bIns="45720">
            <a:spAutoFit/>
          </a:bodyPr>
          <a:lstStyle/>
          <a:p>
            <a:pPr algn="ctr"/>
            <a:r>
              <a:rPr lang="en-US" sz="88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Take Action</a:t>
            </a:r>
          </a:p>
        </p:txBody>
      </p:sp>
      <p:pic>
        <p:nvPicPr>
          <p:cNvPr id="12" name="Picture 11">
            <a:extLst>
              <a:ext uri="{FF2B5EF4-FFF2-40B4-BE49-F238E27FC236}">
                <a16:creationId xmlns:a16="http://schemas.microsoft.com/office/drawing/2014/main" id="{F3AD878A-99BB-C4EA-535E-9DEF69DE7361}"/>
              </a:ext>
            </a:extLst>
          </p:cNvPr>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941982" y="-281156"/>
            <a:ext cx="2449082" cy="2440275"/>
          </a:xfrm>
          <a:prstGeom prst="rect">
            <a:avLst/>
          </a:prstGeom>
          <a:noFill/>
          <a:ln>
            <a:noFill/>
          </a:ln>
        </p:spPr>
      </p:pic>
    </p:spTree>
    <p:extLst>
      <p:ext uri="{BB962C8B-B14F-4D97-AF65-F5344CB8AC3E}">
        <p14:creationId xmlns:p14="http://schemas.microsoft.com/office/powerpoint/2010/main" val="118054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85E55C-D19F-EB9E-22B6-43A0C4D887A1}"/>
              </a:ext>
            </a:extLst>
          </p:cNvPr>
          <p:cNvSpPr>
            <a:spLocks noGrp="1"/>
          </p:cNvSpPr>
          <p:nvPr>
            <p:ph type="sldNum" sz="quarter" idx="11"/>
          </p:nvPr>
        </p:nvSpPr>
        <p:spPr/>
        <p:txBody>
          <a:bodyPr/>
          <a:lstStyle/>
          <a:p>
            <a:pPr algn="ctr"/>
            <a:fld id="{B67B645E-C5E5-4727-B977-D372A0AA71D9}" type="slidenum">
              <a:rPr lang="en-US" noProof="0" smtClean="0"/>
              <a:pPr algn="ctr"/>
              <a:t>78</a:t>
            </a:fld>
            <a:endParaRPr lang="en-US" noProof="0"/>
          </a:p>
        </p:txBody>
      </p:sp>
      <p:pic>
        <p:nvPicPr>
          <p:cNvPr id="7" name="Picture 6">
            <a:extLst>
              <a:ext uri="{FF2B5EF4-FFF2-40B4-BE49-F238E27FC236}">
                <a16:creationId xmlns:a16="http://schemas.microsoft.com/office/drawing/2014/main" id="{E96D517D-2707-6C30-24CA-6529F3F0C459}"/>
              </a:ext>
            </a:extLst>
          </p:cNvPr>
          <p:cNvPicPr>
            <a:picLocks noChangeAspect="1"/>
          </p:cNvPicPr>
          <p:nvPr/>
        </p:nvPicPr>
        <p:blipFill rotWithShape="1">
          <a:blip r:embed="rId2"/>
          <a:srcRect t="8216" r="1436" b="5427"/>
          <a:stretch/>
        </p:blipFill>
        <p:spPr>
          <a:xfrm>
            <a:off x="0" y="0"/>
            <a:ext cx="12192000" cy="6858000"/>
          </a:xfrm>
          <a:prstGeom prst="rect">
            <a:avLst/>
          </a:prstGeom>
        </p:spPr>
      </p:pic>
      <p:pic>
        <p:nvPicPr>
          <p:cNvPr id="1026" name="Picture 2"/>
          <p:cNvPicPr>
            <a:picLocks noChangeAspect="1" noChangeArrowheads="1"/>
          </p:cNvPicPr>
          <p:nvPr/>
        </p:nvPicPr>
        <p:blipFill>
          <a:blip r:embed="rId3"/>
          <a:srcRect/>
          <a:stretch>
            <a:fillRect/>
          </a:stretch>
        </p:blipFill>
        <p:spPr bwMode="auto">
          <a:xfrm>
            <a:off x="1057939" y="595091"/>
            <a:ext cx="10076121" cy="5667818"/>
          </a:xfrm>
          <a:prstGeom prst="rect">
            <a:avLst/>
          </a:prstGeom>
          <a:noFill/>
          <a:ln w="9525">
            <a:noFill/>
            <a:miter lim="800000"/>
            <a:headEnd/>
            <a:tailEnd/>
          </a:ln>
          <a:effectLst/>
        </p:spPr>
      </p:pic>
    </p:spTree>
    <p:extLst>
      <p:ext uri="{BB962C8B-B14F-4D97-AF65-F5344CB8AC3E}">
        <p14:creationId xmlns:p14="http://schemas.microsoft.com/office/powerpoint/2010/main" val="171527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3CA2A5-A84D-4BA3-0F97-359EEC1705C0}"/>
              </a:ext>
            </a:extLst>
          </p:cNvPr>
          <p:cNvPicPr>
            <a:picLocks noChangeAspect="1"/>
          </p:cNvPicPr>
          <p:nvPr/>
        </p:nvPicPr>
        <p:blipFill>
          <a:blip r:embed="rId2"/>
          <a:stretch>
            <a:fillRect/>
          </a:stretch>
        </p:blipFill>
        <p:spPr>
          <a:xfrm>
            <a:off x="7109460" y="1836749"/>
            <a:ext cx="4330588" cy="2605530"/>
          </a:xfrm>
          <a:prstGeom prst="rect">
            <a:avLst/>
          </a:prstGeom>
        </p:spPr>
      </p:pic>
      <p:sp>
        <p:nvSpPr>
          <p:cNvPr id="9" name="Rectangle 8">
            <a:extLst>
              <a:ext uri="{FF2B5EF4-FFF2-40B4-BE49-F238E27FC236}">
                <a16:creationId xmlns:a16="http://schemas.microsoft.com/office/drawing/2014/main" id="{9BAC1513-70A9-F8E5-7E85-537FE3915621}"/>
              </a:ext>
            </a:extLst>
          </p:cNvPr>
          <p:cNvSpPr/>
          <p:nvPr/>
        </p:nvSpPr>
        <p:spPr>
          <a:xfrm>
            <a:off x="121960" y="937260"/>
            <a:ext cx="6207341" cy="4154984"/>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masis MT Pro Black" panose="02040A04050005020304" pitchFamily="18" charset="0"/>
                <a:cs typeface="Angsana New" panose="020B0502040204020203" pitchFamily="18" charset="-34"/>
              </a:rPr>
              <a:t>Your Vote </a:t>
            </a:r>
          </a:p>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masis MT Pro Black" panose="02040A04050005020304" pitchFamily="18" charset="0"/>
                <a:cs typeface="Angsana New" panose="020B0502040204020203" pitchFamily="18" charset="-34"/>
              </a:rPr>
              <a:t>Is </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masis MT Pro Black" panose="02040A04050005020304" pitchFamily="18" charset="0"/>
                <a:cs typeface="Angsana New" panose="020B0502040204020203" pitchFamily="18" charset="-34"/>
              </a:rPr>
              <a:t>Your Voice</a:t>
            </a:r>
            <a:endPar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masis MT Pro Black" panose="02040A04050005020304" pitchFamily="18" charset="0"/>
              <a:cs typeface="Angsana New" panose="020B0502040204020203" pitchFamily="18" charset="-34"/>
            </a:endParaRPr>
          </a:p>
        </p:txBody>
      </p:sp>
    </p:spTree>
    <p:extLst>
      <p:ext uri="{BB962C8B-B14F-4D97-AF65-F5344CB8AC3E}">
        <p14:creationId xmlns:p14="http://schemas.microsoft.com/office/powerpoint/2010/main" val="739739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85E55C-D19F-EB9E-22B6-43A0C4D887A1}"/>
              </a:ext>
            </a:extLst>
          </p:cNvPr>
          <p:cNvSpPr>
            <a:spLocks noGrp="1"/>
          </p:cNvSpPr>
          <p:nvPr>
            <p:ph type="sldNum" sz="quarter" idx="11"/>
          </p:nvPr>
        </p:nvSpPr>
        <p:spPr/>
        <p:txBody>
          <a:bodyPr/>
          <a:lstStyle/>
          <a:p>
            <a:pPr algn="ctr"/>
            <a:fld id="{B67B645E-C5E5-4727-B977-D372A0AA71D9}" type="slidenum">
              <a:rPr lang="en-US" noProof="0" smtClean="0"/>
              <a:pPr algn="ctr"/>
              <a:t>8</a:t>
            </a:fld>
            <a:endParaRPr lang="en-US" noProof="0"/>
          </a:p>
        </p:txBody>
      </p:sp>
      <p:pic>
        <p:nvPicPr>
          <p:cNvPr id="7" name="Picture 6">
            <a:extLst>
              <a:ext uri="{FF2B5EF4-FFF2-40B4-BE49-F238E27FC236}">
                <a16:creationId xmlns:a16="http://schemas.microsoft.com/office/drawing/2014/main" id="{E96D517D-2707-6C30-24CA-6529F3F0C459}"/>
              </a:ext>
            </a:extLst>
          </p:cNvPr>
          <p:cNvPicPr>
            <a:picLocks noChangeAspect="1"/>
          </p:cNvPicPr>
          <p:nvPr/>
        </p:nvPicPr>
        <p:blipFill rotWithShape="1">
          <a:blip r:embed="rId2"/>
          <a:srcRect t="8216" r="1436" b="542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8A1292C-9074-BFFB-DD5E-D38B5C99042E}"/>
              </a:ext>
            </a:extLst>
          </p:cNvPr>
          <p:cNvPicPr>
            <a:picLocks noChangeAspect="1"/>
          </p:cNvPicPr>
          <p:nvPr/>
        </p:nvPicPr>
        <p:blipFill rotWithShape="1">
          <a:blip r:embed="rId3"/>
          <a:srcRect l="13671" t="33314" r="66107" b="11491"/>
          <a:stretch/>
        </p:blipFill>
        <p:spPr>
          <a:xfrm>
            <a:off x="3659762" y="191387"/>
            <a:ext cx="5023494" cy="6558584"/>
          </a:xfrm>
          <a:prstGeom prst="rect">
            <a:avLst/>
          </a:prstGeom>
        </p:spPr>
      </p:pic>
      <p:pic>
        <p:nvPicPr>
          <p:cNvPr id="8" name="Picture 7">
            <a:extLst>
              <a:ext uri="{FF2B5EF4-FFF2-40B4-BE49-F238E27FC236}">
                <a16:creationId xmlns:a16="http://schemas.microsoft.com/office/drawing/2014/main" id="{C893A282-15AB-17B2-AFC3-12BE012EF70D}"/>
              </a:ext>
            </a:extLst>
          </p:cNvPr>
          <p:cNvPicPr>
            <a:picLocks noChangeAspect="1"/>
          </p:cNvPicPr>
          <p:nvPr/>
        </p:nvPicPr>
        <p:blipFill>
          <a:blip r:embed="rId4"/>
          <a:stretch>
            <a:fillRect/>
          </a:stretch>
        </p:blipFill>
        <p:spPr>
          <a:xfrm>
            <a:off x="3679946" y="108026"/>
            <a:ext cx="5023494" cy="6641945"/>
          </a:xfrm>
          <a:prstGeom prst="rect">
            <a:avLst/>
          </a:prstGeom>
        </p:spPr>
      </p:pic>
    </p:spTree>
    <p:extLst>
      <p:ext uri="{BB962C8B-B14F-4D97-AF65-F5344CB8AC3E}">
        <p14:creationId xmlns:p14="http://schemas.microsoft.com/office/powerpoint/2010/main" val="32900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25000"/>
            <a:lumOff val="75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DCCD2F-F8D7-C47C-7F2F-5B5481B08000}"/>
              </a:ext>
            </a:extLst>
          </p:cNvPr>
          <p:cNvSpPr>
            <a:spLocks noGrp="1"/>
          </p:cNvSpPr>
          <p:nvPr>
            <p:ph type="sldNum" sz="quarter" idx="11"/>
          </p:nvPr>
        </p:nvSpPr>
        <p:spPr/>
        <p:txBody>
          <a:bodyPr/>
          <a:lstStyle/>
          <a:p>
            <a:pPr algn="ctr"/>
            <a:fld id="{B67B645E-C5E5-4727-B977-D372A0AA71D9}" type="slidenum">
              <a:rPr lang="en-US" noProof="0" smtClean="0"/>
              <a:pPr algn="ctr"/>
              <a:t>80</a:t>
            </a:fld>
            <a:endParaRPr lang="en-US" noProof="0"/>
          </a:p>
        </p:txBody>
      </p:sp>
      <p:sp>
        <p:nvSpPr>
          <p:cNvPr id="6" name="Rectangle 5">
            <a:extLst>
              <a:ext uri="{FF2B5EF4-FFF2-40B4-BE49-F238E27FC236}">
                <a16:creationId xmlns:a16="http://schemas.microsoft.com/office/drawing/2014/main" id="{AD3B03A7-7C6B-F0DB-66BA-F723E4FA602C}"/>
              </a:ext>
            </a:extLst>
          </p:cNvPr>
          <p:cNvSpPr/>
          <p:nvPr/>
        </p:nvSpPr>
        <p:spPr>
          <a:xfrm>
            <a:off x="443049" y="670958"/>
            <a:ext cx="11114516" cy="4924425"/>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Learn more about Canada’s politicians</a:t>
            </a:r>
          </a:p>
          <a:p>
            <a:pPr algn="ctr"/>
            <a:endParaRPr lang="en-US" sz="5400" dirty="0">
              <a:ln w="0"/>
              <a:solidFill>
                <a:schemeClr val="accent1"/>
              </a:solidFill>
              <a:effectLst>
                <a:outerShdw blurRad="38100" dist="25400" dir="5400000" algn="ctr" rotWithShape="0">
                  <a:srgbClr val="6E747A">
                    <a:alpha val="43000"/>
                  </a:srgbClr>
                </a:outerShdw>
              </a:effectLst>
            </a:endParaRPr>
          </a:p>
          <a:p>
            <a:pPr algn="ctr"/>
            <a:r>
              <a:rPr lang="en-US" sz="5400" dirty="0">
                <a:ln w="0"/>
                <a:solidFill>
                  <a:schemeClr val="accent1"/>
                </a:solidFill>
                <a:effectLst>
                  <a:outerShdw blurRad="38100" dist="25400" dir="5400000" algn="ctr" rotWithShape="0">
                    <a:srgbClr val="6E747A">
                      <a:alpha val="43000"/>
                    </a:srgbClr>
                  </a:outerShdw>
                </a:effectLst>
              </a:rPr>
              <a:t>View Their Scorecard </a:t>
            </a:r>
          </a:p>
          <a:p>
            <a:pPr algn="ctr"/>
            <a:endParaRPr lang="en-US" sz="5400" dirty="0">
              <a:ln w="0"/>
              <a:solidFill>
                <a:schemeClr val="accent1"/>
              </a:solidFill>
              <a:effectLst>
                <a:outerShdw blurRad="38100" dist="25400" dir="5400000" algn="ctr" rotWithShape="0">
                  <a:srgbClr val="6E747A">
                    <a:alpha val="43000"/>
                  </a:srgbClr>
                </a:outerShdw>
              </a:effectLst>
            </a:endParaRPr>
          </a:p>
          <a:p>
            <a:pPr algn="ctr"/>
            <a:endParaRPr lang="en-US" sz="5400" dirty="0">
              <a:ln w="0"/>
              <a:solidFill>
                <a:schemeClr val="accent1"/>
              </a:solidFill>
              <a:effectLst>
                <a:outerShdw blurRad="38100" dist="25400" dir="5400000" algn="ctr" rotWithShape="0">
                  <a:srgbClr val="6E747A">
                    <a:alpha val="43000"/>
                  </a:srgbClr>
                </a:outerShdw>
              </a:effectLst>
            </a:endParaRPr>
          </a:p>
          <a:p>
            <a:pPr algn="ctr"/>
            <a:r>
              <a:rPr lang="en-US" sz="4400" dirty="0" err="1">
                <a:ln w="0"/>
                <a:effectLst>
                  <a:outerShdw blurRad="38100" dist="19050" dir="2700000" algn="tl" rotWithShape="0">
                    <a:schemeClr val="dk1">
                      <a:alpha val="40000"/>
                    </a:schemeClr>
                  </a:outerShdw>
                </a:effectLst>
              </a:rPr>
              <a:t>FPPledge</a:t>
            </a:r>
            <a:r>
              <a:rPr lang="en-US" sz="4400" dirty="0">
                <a:ln w="0"/>
                <a:effectLst>
                  <a:outerShdw blurRad="38100" dist="19050" dir="2700000" algn="tl" rotWithShape="0">
                    <a:schemeClr val="dk1">
                      <a:alpha val="40000"/>
                    </a:schemeClr>
                  </a:outerShdw>
                </a:effectLst>
              </a:rPr>
              <a:t> is a citizen run, volunteer organization</a:t>
            </a:r>
            <a:endParaRPr lang="en-US" sz="44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229378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8C1375-CEE3-D79B-E625-D88DAAA77049}"/>
              </a:ext>
            </a:extLst>
          </p:cNvPr>
          <p:cNvSpPr>
            <a:spLocks noGrp="1"/>
          </p:cNvSpPr>
          <p:nvPr>
            <p:ph type="sldNum" sz="quarter" idx="11"/>
          </p:nvPr>
        </p:nvSpPr>
        <p:spPr/>
        <p:txBody>
          <a:bodyPr/>
          <a:lstStyle/>
          <a:p>
            <a:pPr algn="ctr"/>
            <a:fld id="{B67B645E-C5E5-4727-B977-D372A0AA71D9}" type="slidenum">
              <a:rPr lang="en-US" noProof="0" smtClean="0"/>
              <a:pPr algn="ctr"/>
              <a:t>81</a:t>
            </a:fld>
            <a:endParaRPr lang="en-US" noProof="0"/>
          </a:p>
        </p:txBody>
      </p:sp>
      <p:pic>
        <p:nvPicPr>
          <p:cNvPr id="5" name="Picture 4">
            <a:extLst>
              <a:ext uri="{FF2B5EF4-FFF2-40B4-BE49-F238E27FC236}">
                <a16:creationId xmlns:a16="http://schemas.microsoft.com/office/drawing/2014/main" id="{72B7A8EC-DDA0-016C-AFC8-3EC356078159}"/>
              </a:ext>
            </a:extLst>
          </p:cNvPr>
          <p:cNvPicPr>
            <a:picLocks noChangeAspect="1"/>
          </p:cNvPicPr>
          <p:nvPr/>
        </p:nvPicPr>
        <p:blipFill rotWithShape="1">
          <a:blip r:embed="rId2"/>
          <a:srcRect t="2530"/>
          <a:stretch/>
        </p:blipFill>
        <p:spPr>
          <a:xfrm>
            <a:off x="0" y="0"/>
            <a:ext cx="12192000" cy="7293934"/>
          </a:xfrm>
          <a:prstGeom prst="rect">
            <a:avLst/>
          </a:prstGeom>
        </p:spPr>
      </p:pic>
      <p:sp>
        <p:nvSpPr>
          <p:cNvPr id="6" name="Rectangle 5">
            <a:extLst>
              <a:ext uri="{FF2B5EF4-FFF2-40B4-BE49-F238E27FC236}">
                <a16:creationId xmlns:a16="http://schemas.microsoft.com/office/drawing/2014/main" id="{61BC6D1B-8642-3D8A-B393-1AFC0481E46E}"/>
              </a:ext>
            </a:extLst>
          </p:cNvPr>
          <p:cNvSpPr/>
          <p:nvPr/>
        </p:nvSpPr>
        <p:spPr>
          <a:xfrm>
            <a:off x="4789782" y="-127590"/>
            <a:ext cx="50579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www.fppledge.ca</a:t>
            </a:r>
          </a:p>
        </p:txBody>
      </p:sp>
    </p:spTree>
    <p:extLst>
      <p:ext uri="{BB962C8B-B14F-4D97-AF65-F5344CB8AC3E}">
        <p14:creationId xmlns:p14="http://schemas.microsoft.com/office/powerpoint/2010/main" val="1901215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C5695C-EA9F-69D4-6C6D-CD2B762555EB}"/>
              </a:ext>
            </a:extLst>
          </p:cNvPr>
          <p:cNvSpPr>
            <a:spLocks noGrp="1"/>
          </p:cNvSpPr>
          <p:nvPr>
            <p:ph type="sldNum" sz="quarter" idx="15"/>
          </p:nvPr>
        </p:nvSpPr>
        <p:spPr/>
        <p:txBody>
          <a:bodyPr/>
          <a:lstStyle/>
          <a:p>
            <a:fld id="{B67B645E-C5E5-4727-B977-D372A0AA71D9}" type="slidenum">
              <a:rPr lang="en-US" noProof="0" smtClean="0"/>
              <a:pPr/>
              <a:t>82</a:t>
            </a:fld>
            <a:endParaRPr lang="en-US" noProof="0"/>
          </a:p>
        </p:txBody>
      </p:sp>
      <p:sp>
        <p:nvSpPr>
          <p:cNvPr id="3" name="Title 2">
            <a:extLst>
              <a:ext uri="{FF2B5EF4-FFF2-40B4-BE49-F238E27FC236}">
                <a16:creationId xmlns:a16="http://schemas.microsoft.com/office/drawing/2014/main" id="{54A627B6-788C-E017-1409-B12EC762D77C}"/>
              </a:ext>
            </a:extLst>
          </p:cNvPr>
          <p:cNvSpPr>
            <a:spLocks noGrp="1"/>
          </p:cNvSpPr>
          <p:nvPr>
            <p:ph type="ctrTitle"/>
          </p:nvPr>
        </p:nvSpPr>
        <p:spPr>
          <a:xfrm>
            <a:off x="7588909" y="4547452"/>
            <a:ext cx="3863221" cy="720000"/>
          </a:xfrm>
        </p:spPr>
        <p:txBody>
          <a:bodyPr/>
          <a:lstStyle/>
          <a:p>
            <a:pPr algn="ctr"/>
            <a:r>
              <a:rPr lang="en-CA" dirty="0"/>
              <a:t>AND…</a:t>
            </a:r>
            <a:br>
              <a:rPr lang="en-CA" dirty="0"/>
            </a:br>
            <a:br>
              <a:rPr lang="en-CA" dirty="0"/>
            </a:br>
            <a:r>
              <a:rPr lang="en-CA" dirty="0"/>
              <a:t>Share The Information with </a:t>
            </a:r>
            <a:br>
              <a:rPr lang="en-CA" dirty="0"/>
            </a:br>
            <a:r>
              <a:rPr lang="en-CA" dirty="0"/>
              <a:t>As Many People</a:t>
            </a:r>
            <a:br>
              <a:rPr lang="en-CA" dirty="0"/>
            </a:br>
            <a:r>
              <a:rPr lang="en-CA" dirty="0"/>
              <a:t>As You Can</a:t>
            </a:r>
          </a:p>
        </p:txBody>
      </p:sp>
      <p:pic>
        <p:nvPicPr>
          <p:cNvPr id="7" name="Picture Placeholder 6" descr="A blue magnifying glass with white text&#10;&#10;Description automatically generated">
            <a:extLst>
              <a:ext uri="{FF2B5EF4-FFF2-40B4-BE49-F238E27FC236}">
                <a16:creationId xmlns:a16="http://schemas.microsoft.com/office/drawing/2014/main" id="{91D1AF98-6292-34E0-7403-B3490CBFE5AB}"/>
              </a:ext>
            </a:extLst>
          </p:cNvPr>
          <p:cNvPicPr>
            <a:picLocks noGrp="1" noChangeAspect="1"/>
          </p:cNvPicPr>
          <p:nvPr>
            <p:ph type="pic" sz="quarter" idx="13"/>
          </p:nvPr>
        </p:nvPicPr>
        <p:blipFill>
          <a:blip r:embed="rId2">
            <a:extLst>
              <a:ext uri="{837473B0-CC2E-450A-ABE3-18F120FF3D39}">
                <a1611:picAttrSrcUrl xmlns:a1611="http://schemas.microsoft.com/office/drawing/2016/11/main" r:id="rId3"/>
              </a:ext>
            </a:extLst>
          </a:blip>
          <a:srcRect t="12135" b="12135"/>
          <a:stretch>
            <a:fillRect/>
          </a:stretch>
        </p:blipFill>
        <p:spPr/>
      </p:pic>
    </p:spTree>
    <p:extLst>
      <p:ext uri="{BB962C8B-B14F-4D97-AF65-F5344CB8AC3E}">
        <p14:creationId xmlns:p14="http://schemas.microsoft.com/office/powerpoint/2010/main" val="1219551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83DBB4-192C-1C60-D62B-D5DC9EAA1E3B}"/>
              </a:ext>
            </a:extLst>
          </p:cNvPr>
          <p:cNvSpPr>
            <a:spLocks noGrp="1"/>
          </p:cNvSpPr>
          <p:nvPr>
            <p:ph type="sldNum" sz="quarter" idx="11"/>
          </p:nvPr>
        </p:nvSpPr>
        <p:spPr/>
        <p:txBody>
          <a:bodyPr/>
          <a:lstStyle/>
          <a:p>
            <a:pPr algn="ctr"/>
            <a:fld id="{B67B645E-C5E5-4727-B977-D372A0AA71D9}" type="slidenum">
              <a:rPr lang="en-US" noProof="0" smtClean="0"/>
              <a:pPr algn="ctr"/>
              <a:t>83</a:t>
            </a:fld>
            <a:endParaRPr lang="en-US" noProof="0"/>
          </a:p>
        </p:txBody>
      </p:sp>
      <p:pic>
        <p:nvPicPr>
          <p:cNvPr id="5" name="Picture 4">
            <a:extLst>
              <a:ext uri="{FF2B5EF4-FFF2-40B4-BE49-F238E27FC236}">
                <a16:creationId xmlns:a16="http://schemas.microsoft.com/office/drawing/2014/main" id="{64FC68DE-06A6-498D-4EED-0E81CB40272C}"/>
              </a:ext>
            </a:extLst>
          </p:cNvPr>
          <p:cNvPicPr>
            <a:picLocks noChangeAspect="1"/>
          </p:cNvPicPr>
          <p:nvPr/>
        </p:nvPicPr>
        <p:blipFill>
          <a:blip r:embed="rId2"/>
          <a:stretch>
            <a:fillRect/>
          </a:stretch>
        </p:blipFill>
        <p:spPr>
          <a:xfrm>
            <a:off x="1120295" y="2304607"/>
            <a:ext cx="10127211" cy="2964933"/>
          </a:xfrm>
          <a:prstGeom prst="rect">
            <a:avLst/>
          </a:prstGeom>
        </p:spPr>
      </p:pic>
      <p:pic>
        <p:nvPicPr>
          <p:cNvPr id="7" name="Picture 6">
            <a:extLst>
              <a:ext uri="{FF2B5EF4-FFF2-40B4-BE49-F238E27FC236}">
                <a16:creationId xmlns:a16="http://schemas.microsoft.com/office/drawing/2014/main" id="{2F35A987-4C85-C124-42A4-26670A6BF5A7}"/>
              </a:ext>
            </a:extLst>
          </p:cNvPr>
          <p:cNvPicPr>
            <a:picLocks noChangeAspect="1"/>
          </p:cNvPicPr>
          <p:nvPr/>
        </p:nvPicPr>
        <p:blipFill>
          <a:blip r:embed="rId3"/>
          <a:stretch>
            <a:fillRect/>
          </a:stretch>
        </p:blipFill>
        <p:spPr>
          <a:xfrm>
            <a:off x="1903873" y="235244"/>
            <a:ext cx="8384254" cy="1696425"/>
          </a:xfrm>
          <a:prstGeom prst="rect">
            <a:avLst/>
          </a:prstGeom>
        </p:spPr>
      </p:pic>
    </p:spTree>
    <p:extLst>
      <p:ext uri="{BB962C8B-B14F-4D97-AF65-F5344CB8AC3E}">
        <p14:creationId xmlns:p14="http://schemas.microsoft.com/office/powerpoint/2010/main" val="2366053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9C9E292B-0767-FA1D-19A9-29F0352D1AB6}"/>
              </a:ext>
            </a:extLst>
          </p:cNvPr>
          <p:cNvSpPr>
            <a:spLocks noGrp="1"/>
          </p:cNvSpPr>
          <p:nvPr>
            <p:ph type="sldNum" sz="quarter" idx="4294967295"/>
          </p:nvPr>
        </p:nvSpPr>
        <p:spPr>
          <a:xfrm>
            <a:off x="11728948" y="6385422"/>
            <a:ext cx="288000" cy="288000"/>
          </a:xfrm>
        </p:spPr>
        <p:txBody>
          <a:bodyPr/>
          <a:lstStyle/>
          <a:p>
            <a:pPr algn="ctr">
              <a:spcAft>
                <a:spcPts val="600"/>
              </a:spcAft>
            </a:pPr>
            <a:fld id="{B67B645E-C5E5-4727-B977-D372A0AA71D9}" type="slidenum">
              <a:rPr lang="en-US" noProof="0" smtClean="0"/>
              <a:pPr algn="ctr">
                <a:spcAft>
                  <a:spcPts val="600"/>
                </a:spcAft>
              </a:pPr>
              <a:t>84</a:t>
            </a:fld>
            <a:endParaRPr lang="en-US" noProof="0"/>
          </a:p>
        </p:txBody>
      </p:sp>
      <p:pic>
        <p:nvPicPr>
          <p:cNvPr id="4" name="Picture 3">
            <a:extLst>
              <a:ext uri="{FF2B5EF4-FFF2-40B4-BE49-F238E27FC236}">
                <a16:creationId xmlns:a16="http://schemas.microsoft.com/office/drawing/2014/main" id="{F94F3081-5A45-C9E5-5F0E-8D6DCE9BB84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857" y="25196"/>
            <a:ext cx="12281713" cy="6893736"/>
          </a:xfrm>
          <a:prstGeom prst="rect">
            <a:avLst/>
          </a:prstGeom>
          <a:noFill/>
          <a:ln>
            <a:noFill/>
          </a:ln>
        </p:spPr>
      </p:pic>
      <p:pic>
        <p:nvPicPr>
          <p:cNvPr id="5" name="Picture 4">
            <a:extLst>
              <a:ext uri="{FF2B5EF4-FFF2-40B4-BE49-F238E27FC236}">
                <a16:creationId xmlns:a16="http://schemas.microsoft.com/office/drawing/2014/main" id="{965088CE-867A-AB79-AF8A-B29BE4B7317D}"/>
              </a:ext>
            </a:extLst>
          </p:cNvPr>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3675272" y="983943"/>
            <a:ext cx="4471533" cy="4691836"/>
          </a:xfrm>
          <a:prstGeom prst="rect">
            <a:avLst/>
          </a:prstGeom>
          <a:noFill/>
          <a:ln>
            <a:noFill/>
          </a:ln>
        </p:spPr>
      </p:pic>
      <p:sp>
        <p:nvSpPr>
          <p:cNvPr id="6" name="Rectangle 5">
            <a:extLst>
              <a:ext uri="{FF2B5EF4-FFF2-40B4-BE49-F238E27FC236}">
                <a16:creationId xmlns:a16="http://schemas.microsoft.com/office/drawing/2014/main" id="{12E5D88D-8614-AA4E-5EC7-905A7B22F020}"/>
              </a:ext>
            </a:extLst>
          </p:cNvPr>
          <p:cNvSpPr/>
          <p:nvPr/>
        </p:nvSpPr>
        <p:spPr>
          <a:xfrm>
            <a:off x="2656986" y="5099014"/>
            <a:ext cx="6967740" cy="1754326"/>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E-transfers accepted at: </a:t>
            </a:r>
          </a:p>
          <a:p>
            <a:pPr algn="ctr"/>
            <a:r>
              <a:rPr lang="en-US" sz="5400" b="0" cap="none" spc="0" dirty="0">
                <a:ln w="0"/>
                <a:solidFill>
                  <a:schemeClr val="bg1"/>
                </a:solidFill>
                <a:effectLst>
                  <a:outerShdw blurRad="38100" dist="19050" dir="2700000" algn="tl" rotWithShape="0">
                    <a:schemeClr val="dk1">
                      <a:alpha val="40000"/>
                    </a:schemeClr>
                  </a:outerShdw>
                </a:effectLst>
              </a:rPr>
              <a:t>townhallcr@gmail.com </a:t>
            </a:r>
          </a:p>
        </p:txBody>
      </p:sp>
      <p:sp>
        <p:nvSpPr>
          <p:cNvPr id="7" name="Rectangle 6">
            <a:extLst>
              <a:ext uri="{FF2B5EF4-FFF2-40B4-BE49-F238E27FC236}">
                <a16:creationId xmlns:a16="http://schemas.microsoft.com/office/drawing/2014/main" id="{CF6FFC66-2034-8D55-5232-F945FA021F33}"/>
              </a:ext>
            </a:extLst>
          </p:cNvPr>
          <p:cNvSpPr/>
          <p:nvPr/>
        </p:nvSpPr>
        <p:spPr>
          <a:xfrm>
            <a:off x="3464079" y="198837"/>
            <a:ext cx="5064208"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Please Consider: </a:t>
            </a:r>
          </a:p>
        </p:txBody>
      </p:sp>
      <p:sp>
        <p:nvSpPr>
          <p:cNvPr id="10" name="Rectangle 9">
            <a:extLst>
              <a:ext uri="{FF2B5EF4-FFF2-40B4-BE49-F238E27FC236}">
                <a16:creationId xmlns:a16="http://schemas.microsoft.com/office/drawing/2014/main" id="{5809937A-F22D-2A87-0DFF-A98B130E87CC}"/>
              </a:ext>
            </a:extLst>
          </p:cNvPr>
          <p:cNvSpPr/>
          <p:nvPr/>
        </p:nvSpPr>
        <p:spPr>
          <a:xfrm>
            <a:off x="2762765" y="983943"/>
            <a:ext cx="646683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Helping Us Financially</a:t>
            </a:r>
          </a:p>
        </p:txBody>
      </p:sp>
    </p:spTree>
    <p:extLst>
      <p:ext uri="{BB962C8B-B14F-4D97-AF65-F5344CB8AC3E}">
        <p14:creationId xmlns:p14="http://schemas.microsoft.com/office/powerpoint/2010/main" val="9759650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title"/>
          </p:nvPr>
        </p:nvSpPr>
        <p:spPr>
          <a:xfrm>
            <a:off x="851915" y="2623318"/>
            <a:ext cx="5014863" cy="1382232"/>
          </a:xfrm>
        </p:spPr>
        <p:txBody>
          <a:bodyPr anchor="b">
            <a:normAutofit fontScale="90000"/>
          </a:bodyPr>
          <a:lstStyle/>
          <a:p>
            <a:r>
              <a:rPr lang="en-CA" sz="5300" dirty="0">
                <a:latin typeface="Amasis MT Pro Medium" panose="02040604050005020304" pitchFamily="18" charset="0"/>
              </a:rPr>
              <a:t>Future Townhalls to watch for…..</a:t>
            </a:r>
            <a:br>
              <a:rPr lang="en-CA" dirty="0">
                <a:effectLst/>
              </a:rPr>
            </a:br>
            <a:br>
              <a:rPr lang="en-CA" dirty="0">
                <a:effectLst/>
              </a:rPr>
            </a:br>
            <a:br>
              <a:rPr lang="en-CA" dirty="0">
                <a:effectLst/>
              </a:rPr>
            </a:br>
            <a:br>
              <a:rPr lang="en-CA" dirty="0">
                <a:effectLst/>
              </a:rPr>
            </a:br>
            <a:br>
              <a:rPr lang="en-CA" dirty="0">
                <a:effectLst/>
              </a:rPr>
            </a:br>
            <a:br>
              <a:rPr lang="en-CA" dirty="0">
                <a:effectLst/>
              </a:rPr>
            </a:br>
            <a:endParaRPr lang="en-US" dirty="0"/>
          </a:p>
        </p:txBody>
      </p:sp>
      <p:sp>
        <p:nvSpPr>
          <p:cNvPr id="18" name="Title 1">
            <a:extLst>
              <a:ext uri="{FF2B5EF4-FFF2-40B4-BE49-F238E27FC236}">
                <a16:creationId xmlns:a16="http://schemas.microsoft.com/office/drawing/2014/main" id="{3095C03A-03BF-89AA-83F2-3D77DAB3FC77}"/>
              </a:ext>
            </a:extLst>
          </p:cNvPr>
          <p:cNvSpPr txBox="1">
            <a:spLocks/>
          </p:cNvSpPr>
          <p:nvPr/>
        </p:nvSpPr>
        <p:spPr>
          <a:xfrm>
            <a:off x="1720594" y="4662909"/>
            <a:ext cx="4004699" cy="1993448"/>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a:lstStyle>
          <a:p>
            <a:r>
              <a:rPr lang="en-CA" sz="2800" dirty="0">
                <a:solidFill>
                  <a:schemeClr val="tx1"/>
                </a:solidFill>
                <a:latin typeface="Amasis MT Pro Light" panose="02040304050005020304" pitchFamily="18" charset="0"/>
              </a:rPr>
              <a:t>LISTEN, </a:t>
            </a:r>
            <a:br>
              <a:rPr lang="en-CA" sz="2800" dirty="0">
                <a:solidFill>
                  <a:schemeClr val="tx1"/>
                </a:solidFill>
                <a:latin typeface="Amasis MT Pro Light" panose="02040304050005020304" pitchFamily="18" charset="0"/>
              </a:rPr>
            </a:br>
            <a:r>
              <a:rPr lang="en-CA" sz="2800" dirty="0">
                <a:solidFill>
                  <a:schemeClr val="tx1"/>
                </a:solidFill>
                <a:latin typeface="Amasis MT Pro Light" panose="02040304050005020304" pitchFamily="18" charset="0"/>
              </a:rPr>
              <a:t>ASK QUESTIONS, </a:t>
            </a:r>
            <a:br>
              <a:rPr lang="en-CA" sz="2800" dirty="0">
                <a:solidFill>
                  <a:schemeClr val="tx1"/>
                </a:solidFill>
                <a:latin typeface="Amasis MT Pro Light" panose="02040304050005020304" pitchFamily="18" charset="0"/>
              </a:rPr>
            </a:br>
            <a:r>
              <a:rPr lang="en-CA" sz="2800" dirty="0">
                <a:solidFill>
                  <a:schemeClr val="tx1"/>
                </a:solidFill>
                <a:latin typeface="Amasis MT Pro Light" panose="02040304050005020304" pitchFamily="18" charset="0"/>
              </a:rPr>
              <a:t>GET ANSWERS, </a:t>
            </a:r>
            <a:br>
              <a:rPr lang="en-CA" sz="2800" dirty="0">
                <a:solidFill>
                  <a:schemeClr val="tx1"/>
                </a:solidFill>
                <a:latin typeface="Amasis MT Pro Light" panose="02040304050005020304" pitchFamily="18" charset="0"/>
              </a:rPr>
            </a:br>
            <a:r>
              <a:rPr lang="en-CA" sz="2800" dirty="0">
                <a:solidFill>
                  <a:schemeClr val="tx1"/>
                </a:solidFill>
                <a:latin typeface="Amasis MT Pro Light" panose="02040304050005020304" pitchFamily="18" charset="0"/>
              </a:rPr>
              <a:t>TAKE ACTION</a:t>
            </a:r>
            <a:endParaRPr lang="en-US" sz="2800" dirty="0">
              <a:solidFill>
                <a:schemeClr val="tx1"/>
              </a:solidFill>
              <a:latin typeface="Amasis MT Pro Light" panose="02040304050005020304" pitchFamily="18" charset="0"/>
            </a:endParaRPr>
          </a:p>
        </p:txBody>
      </p:sp>
      <p:pic>
        <p:nvPicPr>
          <p:cNvPr id="5" name="Picture 4">
            <a:extLst>
              <a:ext uri="{FF2B5EF4-FFF2-40B4-BE49-F238E27FC236}">
                <a16:creationId xmlns:a16="http://schemas.microsoft.com/office/drawing/2014/main" id="{4ABA9219-C65F-BDCA-150C-1BC34EA25119}"/>
              </a:ext>
            </a:extLst>
          </p:cNvPr>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851915" y="969235"/>
            <a:ext cx="4231764" cy="4370357"/>
          </a:xfrm>
          <a:prstGeom prst="rect">
            <a:avLst/>
          </a:prstGeom>
          <a:noFill/>
          <a:ln>
            <a:noFill/>
          </a:ln>
        </p:spPr>
      </p:pic>
      <p:sp>
        <p:nvSpPr>
          <p:cNvPr id="3" name="Rectangle 2">
            <a:extLst>
              <a:ext uri="{FF2B5EF4-FFF2-40B4-BE49-F238E27FC236}">
                <a16:creationId xmlns:a16="http://schemas.microsoft.com/office/drawing/2014/main" id="{6F0862B8-6364-B3A3-7AE6-E6BA9A3784E9}"/>
              </a:ext>
            </a:extLst>
          </p:cNvPr>
          <p:cNvSpPr/>
          <p:nvPr/>
        </p:nvSpPr>
        <p:spPr>
          <a:xfrm>
            <a:off x="7637544" y="464165"/>
            <a:ext cx="3424913" cy="5509200"/>
          </a:xfrm>
          <a:prstGeom prst="rect">
            <a:avLst/>
          </a:prstGeom>
          <a:noFill/>
        </p:spPr>
        <p:txBody>
          <a:bodyPr wrap="none" lIns="91440" tIns="45720" rIns="91440" bIns="45720">
            <a:spAutoFit/>
          </a:bodyPr>
          <a:lstStyle/>
          <a:p>
            <a:pPr algn="ctr"/>
            <a:r>
              <a:rPr lang="en-US" sz="3200" dirty="0">
                <a:ln w="0"/>
                <a:effectLst>
                  <a:outerShdw blurRad="38100" dist="19050" dir="2700000" algn="tl" rotWithShape="0">
                    <a:schemeClr val="dk1">
                      <a:alpha val="40000"/>
                    </a:schemeClr>
                  </a:outerShdw>
                </a:effectLst>
              </a:rPr>
              <a:t>Saturday April 20</a:t>
            </a:r>
            <a:r>
              <a:rPr lang="en-US" sz="3200" baseline="30000" dirty="0">
                <a:ln w="0"/>
                <a:effectLst>
                  <a:outerShdw blurRad="38100" dist="19050" dir="2700000" algn="tl" rotWithShape="0">
                    <a:schemeClr val="dk1">
                      <a:alpha val="40000"/>
                    </a:schemeClr>
                  </a:outerShdw>
                </a:effectLst>
              </a:rPr>
              <a:t>th</a:t>
            </a:r>
          </a:p>
          <a:p>
            <a:pPr algn="ctr"/>
            <a:r>
              <a:rPr lang="en-US" sz="3200" baseline="30000" dirty="0">
                <a:ln w="0"/>
                <a:effectLst>
                  <a:outerShdw blurRad="38100" dist="19050" dir="2700000" algn="tl" rotWithShape="0">
                    <a:schemeClr val="dk1">
                      <a:alpha val="40000"/>
                    </a:schemeClr>
                  </a:outerShdw>
                </a:effectLst>
              </a:rPr>
              <a:t>2:30-5:30pm</a:t>
            </a:r>
            <a:r>
              <a:rPr lang="en-US" sz="3200" dirty="0">
                <a:ln w="0"/>
                <a:effectLst>
                  <a:outerShdw blurRad="38100" dist="19050" dir="2700000" algn="tl" rotWithShape="0">
                    <a:schemeClr val="dk1">
                      <a:alpha val="40000"/>
                    </a:schemeClr>
                  </a:outerShdw>
                </a:effectLst>
              </a:rPr>
              <a:t> </a:t>
            </a:r>
          </a:p>
          <a:p>
            <a:pPr algn="ctr"/>
            <a:r>
              <a:rPr lang="en-US" sz="3200" dirty="0">
                <a:ln w="0"/>
                <a:effectLst>
                  <a:outerShdw blurRad="38100" dist="19050" dir="2700000" algn="tl" rotWithShape="0">
                    <a:schemeClr val="dk1">
                      <a:alpha val="40000"/>
                    </a:schemeClr>
                  </a:outerShdw>
                </a:effectLst>
              </a:rPr>
              <a:t>248 Ingram St.</a:t>
            </a:r>
          </a:p>
          <a:p>
            <a:pPr algn="ctr"/>
            <a:r>
              <a:rPr lang="en-US" sz="3200" dirty="0">
                <a:ln w="0"/>
                <a:effectLst>
                  <a:outerShdw blurRad="38100" dist="19050" dir="2700000" algn="tl" rotWithShape="0">
                    <a:schemeClr val="dk1">
                      <a:alpha val="40000"/>
                    </a:schemeClr>
                  </a:outerShdw>
                </a:effectLst>
              </a:rPr>
              <a:t>Duncan</a:t>
            </a:r>
          </a:p>
          <a:p>
            <a:pPr algn="ctr"/>
            <a:endParaRPr lang="en-US" sz="3200" b="0" cap="none" spc="0" dirty="0">
              <a:ln w="0"/>
              <a:solidFill>
                <a:schemeClr val="tx1"/>
              </a:solidFill>
              <a:effectLst>
                <a:outerShdw blurRad="38100" dist="19050" dir="2700000" algn="tl" rotWithShape="0">
                  <a:schemeClr val="dk1">
                    <a:alpha val="40000"/>
                  </a:schemeClr>
                </a:outerShdw>
              </a:effectLst>
            </a:endParaRPr>
          </a:p>
          <a:p>
            <a:pPr algn="ctr"/>
            <a:r>
              <a:rPr lang="en-US" sz="3200" dirty="0">
                <a:ln w="0"/>
                <a:effectLst>
                  <a:outerShdw blurRad="38100" dist="19050" dir="2700000" algn="tl" rotWithShape="0">
                    <a:schemeClr val="dk1">
                      <a:alpha val="40000"/>
                    </a:schemeClr>
                  </a:outerShdw>
                </a:effectLst>
              </a:rPr>
              <a:t>Nanaimo</a:t>
            </a:r>
          </a:p>
          <a:p>
            <a:pPr algn="ctr"/>
            <a:r>
              <a:rPr lang="en-US" sz="3200" dirty="0">
                <a:ln w="0"/>
                <a:effectLst>
                  <a:outerShdw blurRad="38100" dist="19050" dir="2700000" algn="tl" rotWithShape="0">
                    <a:schemeClr val="dk1">
                      <a:alpha val="40000"/>
                    </a:schemeClr>
                  </a:outerShdw>
                </a:effectLst>
              </a:rPr>
              <a:t>Courtenay</a:t>
            </a:r>
          </a:p>
          <a:p>
            <a:pPr algn="ctr"/>
            <a:endParaRPr lang="en-US" sz="3200" dirty="0">
              <a:ln w="0"/>
              <a:effectLst>
                <a:outerShdw blurRad="38100" dist="19050" dir="2700000" algn="tl" rotWithShape="0">
                  <a:schemeClr val="dk1">
                    <a:alpha val="40000"/>
                  </a:schemeClr>
                </a:outerShdw>
              </a:effectLst>
            </a:endParaRPr>
          </a:p>
          <a:p>
            <a:pPr algn="ctr"/>
            <a:r>
              <a:rPr lang="en-US" sz="3200" dirty="0">
                <a:ln w="0"/>
                <a:effectLst>
                  <a:outerShdw blurRad="38100" dist="19050" dir="2700000" algn="tl" rotWithShape="0">
                    <a:schemeClr val="dk1">
                      <a:alpha val="40000"/>
                    </a:schemeClr>
                  </a:outerShdw>
                </a:effectLst>
              </a:rPr>
              <a:t>Updated Info at </a:t>
            </a:r>
          </a:p>
          <a:p>
            <a:pPr algn="ctr"/>
            <a:r>
              <a:rPr lang="en-US" sz="3200" dirty="0">
                <a:ln w="0"/>
                <a:effectLst>
                  <a:outerShdw blurRad="38100" dist="19050" dir="2700000" algn="tl" rotWithShape="0">
                    <a:schemeClr val="dk1">
                      <a:alpha val="40000"/>
                    </a:schemeClr>
                  </a:outerShdw>
                </a:effectLst>
              </a:rPr>
              <a:t>BCTownhall2024.ca</a:t>
            </a:r>
          </a:p>
          <a:p>
            <a:pPr algn="ctr"/>
            <a:endParaRPr lang="en-US" sz="3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092636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D534E9-E130-408E-CD16-85A5894FBB06}"/>
              </a:ext>
            </a:extLst>
          </p:cNvPr>
          <p:cNvSpPr>
            <a:spLocks noGrp="1"/>
          </p:cNvSpPr>
          <p:nvPr>
            <p:ph type="sldNum" sz="quarter" idx="11"/>
          </p:nvPr>
        </p:nvSpPr>
        <p:spPr/>
        <p:txBody>
          <a:bodyPr/>
          <a:lstStyle/>
          <a:p>
            <a:pPr algn="ctr"/>
            <a:fld id="{B67B645E-C5E5-4727-B977-D372A0AA71D9}" type="slidenum">
              <a:rPr lang="en-US" noProof="0" smtClean="0"/>
              <a:pPr algn="ctr"/>
              <a:t>86</a:t>
            </a:fld>
            <a:endParaRPr lang="en-US" noProof="0"/>
          </a:p>
        </p:txBody>
      </p:sp>
      <p:pic>
        <p:nvPicPr>
          <p:cNvPr id="5" name="Picture 4">
            <a:extLst>
              <a:ext uri="{FF2B5EF4-FFF2-40B4-BE49-F238E27FC236}">
                <a16:creationId xmlns:a16="http://schemas.microsoft.com/office/drawing/2014/main" id="{C1356745-0379-4623-7182-A173F1E52A94}"/>
              </a:ext>
            </a:extLst>
          </p:cNvPr>
          <p:cNvPicPr>
            <a:picLocks noChangeAspect="1"/>
          </p:cNvPicPr>
          <p:nvPr/>
        </p:nvPicPr>
        <p:blipFill>
          <a:blip r:embed="rId2"/>
          <a:stretch>
            <a:fillRect/>
          </a:stretch>
        </p:blipFill>
        <p:spPr>
          <a:xfrm>
            <a:off x="1470504" y="502814"/>
            <a:ext cx="9250992" cy="5740228"/>
          </a:xfrm>
          <a:prstGeom prst="rect">
            <a:avLst/>
          </a:prstGeom>
        </p:spPr>
      </p:pic>
      <p:pic>
        <p:nvPicPr>
          <p:cNvPr id="6" name="Picture 5">
            <a:extLst>
              <a:ext uri="{FF2B5EF4-FFF2-40B4-BE49-F238E27FC236}">
                <a16:creationId xmlns:a16="http://schemas.microsoft.com/office/drawing/2014/main" id="{B1F718A2-F070-8FD2-0F7A-D71F0EC407CD}"/>
              </a:ext>
            </a:extLst>
          </p:cNvPr>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4582632" y="-578156"/>
            <a:ext cx="2651101" cy="2715301"/>
          </a:xfrm>
          <a:prstGeom prst="rect">
            <a:avLst/>
          </a:prstGeom>
          <a:noFill/>
          <a:ln>
            <a:noFill/>
          </a:ln>
        </p:spPr>
      </p:pic>
      <p:sp>
        <p:nvSpPr>
          <p:cNvPr id="2" name="Rectangle 1">
            <a:extLst>
              <a:ext uri="{FF2B5EF4-FFF2-40B4-BE49-F238E27FC236}">
                <a16:creationId xmlns:a16="http://schemas.microsoft.com/office/drawing/2014/main" id="{1BBEC7CB-90F0-2C21-18C1-26FB6E8F86B0}"/>
              </a:ext>
            </a:extLst>
          </p:cNvPr>
          <p:cNvSpPr/>
          <p:nvPr/>
        </p:nvSpPr>
        <p:spPr>
          <a:xfrm>
            <a:off x="1898282" y="4619344"/>
            <a:ext cx="8395440" cy="215443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cap="none" spc="0" dirty="0">
                <a:ln/>
                <a:solidFill>
                  <a:schemeClr val="accent3"/>
                </a:solidFill>
                <a:effectLst/>
              </a:rPr>
              <a:t>Dr. Ingrid </a:t>
            </a:r>
            <a:r>
              <a:rPr lang="en-US" sz="8000" b="1" cap="none" spc="0" dirty="0" err="1">
                <a:ln/>
                <a:solidFill>
                  <a:schemeClr val="accent3"/>
                </a:solidFill>
                <a:effectLst/>
              </a:rPr>
              <a:t>Pincott</a:t>
            </a:r>
            <a:r>
              <a:rPr lang="en-US" sz="5400" b="1" cap="none" spc="0" dirty="0">
                <a:ln/>
                <a:solidFill>
                  <a:schemeClr val="accent3"/>
                </a:solidFill>
                <a:effectLst/>
              </a:rPr>
              <a:t> ND</a:t>
            </a:r>
          </a:p>
          <a:p>
            <a:pPr algn="ctr"/>
            <a:r>
              <a:rPr lang="en-US" sz="5400" b="1" dirty="0">
                <a:ln/>
                <a:solidFill>
                  <a:schemeClr val="accent3"/>
                </a:solidFill>
              </a:rPr>
              <a:t>(Retired)</a:t>
            </a:r>
            <a:endParaRPr lang="en-US" sz="4000" b="1" cap="none" spc="0" dirty="0">
              <a:ln/>
              <a:solidFill>
                <a:schemeClr val="accent3"/>
              </a:solidFill>
              <a:effectLst/>
            </a:endParaRPr>
          </a:p>
        </p:txBody>
      </p:sp>
    </p:spTree>
    <p:extLst>
      <p:ext uri="{BB962C8B-B14F-4D97-AF65-F5344CB8AC3E}">
        <p14:creationId xmlns:p14="http://schemas.microsoft.com/office/powerpoint/2010/main" val="120742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4E224D4-CF4C-4EC1-B54B-3738143F6391}"/>
              </a:ext>
              <a:ext uri="{C183D7F6-B498-43B3-948B-1728B52AA6E4}">
                <adec:decorative xmlns:adec="http://schemas.microsoft.com/office/drawing/2017/decorative" val="1"/>
              </a:ext>
            </a:extLst>
          </p:cNvPr>
          <p:cNvSpPr/>
          <p:nvPr/>
        </p:nvSpPr>
        <p:spPr>
          <a:xfrm rot="10800000">
            <a:off x="9220655" y="606225"/>
            <a:ext cx="2106487" cy="2078699"/>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16" name="Picture 15">
            <a:extLst>
              <a:ext uri="{FF2B5EF4-FFF2-40B4-BE49-F238E27FC236}">
                <a16:creationId xmlns:a16="http://schemas.microsoft.com/office/drawing/2014/main" id="{5D31A497-AD3E-8358-A24C-57595E5CA8BE}"/>
              </a:ext>
            </a:extLst>
          </p:cNvPr>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6117596" y="407094"/>
            <a:ext cx="6074404" cy="6546599"/>
          </a:xfrm>
          <a:prstGeom prst="rect">
            <a:avLst/>
          </a:prstGeom>
          <a:noFill/>
          <a:ln>
            <a:noFill/>
          </a:ln>
        </p:spPr>
      </p:pic>
      <p:sp>
        <p:nvSpPr>
          <p:cNvPr id="5" name="Rectangle 4">
            <a:extLst>
              <a:ext uri="{FF2B5EF4-FFF2-40B4-BE49-F238E27FC236}">
                <a16:creationId xmlns:a16="http://schemas.microsoft.com/office/drawing/2014/main" id="{E6E48612-6CD6-AA3E-1DE5-B6D34CBC65CD}"/>
              </a:ext>
            </a:extLst>
          </p:cNvPr>
          <p:cNvSpPr/>
          <p:nvPr/>
        </p:nvSpPr>
        <p:spPr>
          <a:xfrm>
            <a:off x="6888815" y="299594"/>
            <a:ext cx="3974166" cy="1323439"/>
          </a:xfrm>
          <a:prstGeom prst="rect">
            <a:avLst/>
          </a:prstGeom>
          <a:noFill/>
        </p:spPr>
        <p:txBody>
          <a:bodyPr wrap="none" lIns="91440" tIns="45720" rIns="91440" bIns="45720">
            <a:spAutoFit/>
          </a:bodyPr>
          <a:lstStyle/>
          <a:p>
            <a:pPr algn="ctr"/>
            <a:r>
              <a:rPr lang="en-US" sz="4000" dirty="0">
                <a:ln w="0"/>
                <a:effectLst>
                  <a:outerShdw blurRad="38100" dist="19050" dir="2700000" algn="tl" rotWithShape="0">
                    <a:schemeClr val="dk1">
                      <a:alpha val="40000"/>
                    </a:schemeClr>
                  </a:outerShdw>
                </a:effectLst>
              </a:rPr>
              <a:t>Community Based</a:t>
            </a:r>
          </a:p>
          <a:p>
            <a:pPr algn="ctr"/>
            <a:r>
              <a:rPr lang="en-US" sz="4000" dirty="0">
                <a:ln w="0"/>
                <a:effectLst>
                  <a:outerShdw blurRad="38100" dist="19050" dir="2700000" algn="tl" rotWithShape="0">
                    <a:schemeClr val="dk1">
                      <a:alpha val="40000"/>
                    </a:schemeClr>
                  </a:outerShdw>
                </a:effectLst>
              </a:rPr>
              <a:t>Volunteer Run</a:t>
            </a:r>
          </a:p>
        </p:txBody>
      </p:sp>
      <p:sp>
        <p:nvSpPr>
          <p:cNvPr id="3" name="Rectangle 2">
            <a:extLst>
              <a:ext uri="{FF2B5EF4-FFF2-40B4-BE49-F238E27FC236}">
                <a16:creationId xmlns:a16="http://schemas.microsoft.com/office/drawing/2014/main" id="{E93FE4F9-FF36-AF13-ED5F-52FE78CA1883}"/>
              </a:ext>
            </a:extLst>
          </p:cNvPr>
          <p:cNvSpPr/>
          <p:nvPr/>
        </p:nvSpPr>
        <p:spPr>
          <a:xfrm>
            <a:off x="217164" y="2481508"/>
            <a:ext cx="4892620" cy="1938992"/>
          </a:xfrm>
          <a:prstGeom prst="rect">
            <a:avLst/>
          </a:prstGeom>
          <a:noFill/>
        </p:spPr>
        <p:txBody>
          <a:bodyPr wrap="square" lIns="91440" tIns="45720" rIns="91440" bIns="45720">
            <a:spAutoFit/>
          </a:bodyPr>
          <a:lstStyle/>
          <a:p>
            <a:pPr algn="ctr"/>
            <a:r>
              <a:rPr lang="en-US" sz="6000" b="1" cap="none" spc="0" dirty="0">
                <a:ln w="10160">
                  <a:solidFill>
                    <a:schemeClr val="accent5"/>
                  </a:solidFill>
                  <a:prstDash val="solid"/>
                </a:ln>
                <a:effectLst>
                  <a:outerShdw blurRad="38100" dist="22860" dir="5400000" algn="tl" rotWithShape="0">
                    <a:srgbClr val="000000">
                      <a:alpha val="30000"/>
                    </a:srgbClr>
                  </a:outerShdw>
                </a:effectLst>
              </a:rPr>
              <a:t>Thank You </a:t>
            </a:r>
          </a:p>
          <a:p>
            <a:pPr algn="ctr"/>
            <a:r>
              <a:rPr lang="en-US" sz="6000" b="1" cap="none" spc="0" dirty="0">
                <a:ln w="10160">
                  <a:solidFill>
                    <a:schemeClr val="accent5"/>
                  </a:solidFill>
                  <a:prstDash val="solid"/>
                </a:ln>
                <a:effectLst>
                  <a:outerShdw blurRad="38100" dist="22860" dir="5400000" algn="tl" rotWithShape="0">
                    <a:srgbClr val="000000">
                      <a:alpha val="30000"/>
                    </a:srgbClr>
                  </a:outerShdw>
                </a:effectLst>
              </a:rPr>
              <a:t>For Attending</a:t>
            </a:r>
          </a:p>
        </p:txBody>
      </p:sp>
    </p:spTree>
    <p:extLst>
      <p:ext uri="{BB962C8B-B14F-4D97-AF65-F5344CB8AC3E}">
        <p14:creationId xmlns:p14="http://schemas.microsoft.com/office/powerpoint/2010/main" val="2705637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IMG_6191">
            <a:extLst>
              <a:ext uri="{FF2B5EF4-FFF2-40B4-BE49-F238E27FC236}">
                <a16:creationId xmlns:a16="http://schemas.microsoft.com/office/drawing/2014/main" id="{03BC4017-8F41-CC32-1FF8-BD8591D14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099" y="0"/>
            <a:ext cx="72778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272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136980" y="3773147"/>
            <a:ext cx="3863221" cy="720000"/>
          </a:xfrm>
        </p:spPr>
        <p:txBody>
          <a:bodyPr/>
          <a:lstStyle/>
          <a:p>
            <a:r>
              <a:rPr lang="en-US" dirty="0"/>
              <a:t>Tonight’s Agenda</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p:txBody>
          <a:bodyPr/>
          <a:lstStyle/>
          <a:p>
            <a:fld id="{B67B645E-C5E5-4727-B977-D372A0AA71D9}" type="slidenum">
              <a:rPr lang="en-US" smtClean="0"/>
              <a:pPr/>
              <a:t>9</a:t>
            </a:fld>
            <a:endParaRPr lang="en-US" dirty="0"/>
          </a:p>
        </p:txBody>
      </p:sp>
      <p:pic>
        <p:nvPicPr>
          <p:cNvPr id="11" name="Picture Placeholder 10" descr="A blue magnifying glass with white text&#10;&#10;Description automatically generated">
            <a:extLst>
              <a:ext uri="{FF2B5EF4-FFF2-40B4-BE49-F238E27FC236}">
                <a16:creationId xmlns:a16="http://schemas.microsoft.com/office/drawing/2014/main" id="{EC883DCF-A203-B02D-6C96-09F2A801B046}"/>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1138" r="1138"/>
          <a:stretch>
            <a:fillRect/>
          </a:stretch>
        </p:blipFill>
        <p:spPr>
          <a:xfrm>
            <a:off x="5732209" y="-120602"/>
            <a:ext cx="3475177" cy="3555252"/>
          </a:xfrm>
        </p:spPr>
      </p:pic>
      <p:sp>
        <p:nvSpPr>
          <p:cNvPr id="8" name="Rectangle 7">
            <a:extLst>
              <a:ext uri="{FF2B5EF4-FFF2-40B4-BE49-F238E27FC236}">
                <a16:creationId xmlns:a16="http://schemas.microsoft.com/office/drawing/2014/main" id="{BD5B2F8E-C502-C74D-106C-56249B4FCB9D}"/>
              </a:ext>
            </a:extLst>
          </p:cNvPr>
          <p:cNvSpPr/>
          <p:nvPr/>
        </p:nvSpPr>
        <p:spPr>
          <a:xfrm>
            <a:off x="1507782" y="579139"/>
            <a:ext cx="2936317" cy="1600438"/>
          </a:xfrm>
          <a:prstGeom prst="rect">
            <a:avLst/>
          </a:prstGeom>
          <a:noFill/>
        </p:spPr>
        <p:txBody>
          <a:bodyPr wrap="none" lIns="91440" tIns="45720" rIns="91440" bIns="45720">
            <a:spAutoFit/>
          </a:bodyPr>
          <a:lstStyle/>
          <a:p>
            <a:pPr algn="ctr"/>
            <a:r>
              <a:rPr lang="en-US" sz="4400" u="sng" dirty="0">
                <a:ln w="0"/>
                <a:effectLst>
                  <a:outerShdw blurRad="38100" dist="25400" dir="5400000" algn="ctr" rotWithShape="0">
                    <a:srgbClr val="6E747A">
                      <a:alpha val="43000"/>
                    </a:srgbClr>
                  </a:outerShdw>
                </a:effectLst>
              </a:rPr>
              <a:t>7:10 to 8:00</a:t>
            </a:r>
          </a:p>
          <a:p>
            <a:pPr algn="ctr"/>
            <a:r>
              <a:rPr lang="en-US" sz="5400" b="0" cap="none" spc="0" dirty="0">
                <a:ln w="0"/>
                <a:solidFill>
                  <a:schemeClr val="accent1"/>
                </a:solidFill>
                <a:effectLst>
                  <a:outerShdw blurRad="38100" dist="25400" dir="5400000" algn="ctr" rotWithShape="0">
                    <a:srgbClr val="6E747A">
                      <a:alpha val="43000"/>
                    </a:srgbClr>
                  </a:outerShdw>
                </a:effectLst>
              </a:rPr>
              <a:t>Speakers</a:t>
            </a:r>
          </a:p>
        </p:txBody>
      </p:sp>
      <p:sp>
        <p:nvSpPr>
          <p:cNvPr id="9" name="Rectangle 8">
            <a:extLst>
              <a:ext uri="{FF2B5EF4-FFF2-40B4-BE49-F238E27FC236}">
                <a16:creationId xmlns:a16="http://schemas.microsoft.com/office/drawing/2014/main" id="{968BA53D-BD44-4F4E-A2CA-A12FCFA1DE0C}"/>
              </a:ext>
            </a:extLst>
          </p:cNvPr>
          <p:cNvSpPr/>
          <p:nvPr/>
        </p:nvSpPr>
        <p:spPr>
          <a:xfrm>
            <a:off x="1507782" y="2551837"/>
            <a:ext cx="2936317" cy="1600438"/>
          </a:xfrm>
          <a:prstGeom prst="rect">
            <a:avLst/>
          </a:prstGeom>
          <a:noFill/>
        </p:spPr>
        <p:txBody>
          <a:bodyPr wrap="none" lIns="91440" tIns="45720" rIns="91440" bIns="45720">
            <a:spAutoFit/>
          </a:bodyPr>
          <a:lstStyle/>
          <a:p>
            <a:pPr algn="ctr"/>
            <a:r>
              <a:rPr lang="en-US" sz="4400" u="sng" dirty="0">
                <a:ln w="0"/>
                <a:effectLst>
                  <a:outerShdw blurRad="38100" dist="25400" dir="5400000" algn="ctr" rotWithShape="0">
                    <a:srgbClr val="6E747A">
                      <a:alpha val="43000"/>
                    </a:srgbClr>
                  </a:outerShdw>
                </a:effectLst>
              </a:rPr>
              <a:t>8:00 to 9:00</a:t>
            </a:r>
          </a:p>
          <a:p>
            <a:pPr algn="ctr"/>
            <a:r>
              <a:rPr lang="en-US" sz="5400" b="0" cap="none" spc="0" dirty="0">
                <a:ln w="0"/>
                <a:solidFill>
                  <a:schemeClr val="accent1"/>
                </a:solidFill>
                <a:effectLst>
                  <a:outerShdw blurRad="38100" dist="25400" dir="5400000" algn="ctr" rotWithShape="0">
                    <a:srgbClr val="6E747A">
                      <a:alpha val="43000"/>
                    </a:srgbClr>
                  </a:outerShdw>
                </a:effectLst>
              </a:rPr>
              <a:t>Q &amp; A</a:t>
            </a:r>
          </a:p>
        </p:txBody>
      </p:sp>
      <p:sp>
        <p:nvSpPr>
          <p:cNvPr id="10" name="Rectangle 9">
            <a:extLst>
              <a:ext uri="{FF2B5EF4-FFF2-40B4-BE49-F238E27FC236}">
                <a16:creationId xmlns:a16="http://schemas.microsoft.com/office/drawing/2014/main" id="{30B1AF7B-2298-3C91-9D06-20F3E9CD5109}"/>
              </a:ext>
            </a:extLst>
          </p:cNvPr>
          <p:cNvSpPr/>
          <p:nvPr/>
        </p:nvSpPr>
        <p:spPr>
          <a:xfrm>
            <a:off x="1507783" y="4637806"/>
            <a:ext cx="2936317" cy="1600438"/>
          </a:xfrm>
          <a:prstGeom prst="rect">
            <a:avLst/>
          </a:prstGeom>
          <a:noFill/>
        </p:spPr>
        <p:txBody>
          <a:bodyPr wrap="none" lIns="91440" tIns="45720" rIns="91440" bIns="45720">
            <a:spAutoFit/>
          </a:bodyPr>
          <a:lstStyle/>
          <a:p>
            <a:pPr algn="ctr"/>
            <a:r>
              <a:rPr lang="en-US" sz="4400" u="sng" dirty="0">
                <a:ln w="0"/>
                <a:effectLst>
                  <a:outerShdw blurRad="38100" dist="25400" dir="5400000" algn="ctr" rotWithShape="0">
                    <a:srgbClr val="6E747A">
                      <a:alpha val="43000"/>
                    </a:srgbClr>
                  </a:outerShdw>
                </a:effectLst>
              </a:rPr>
              <a:t>9:00 to 9:45</a:t>
            </a:r>
          </a:p>
          <a:p>
            <a:pPr algn="ctr"/>
            <a:r>
              <a:rPr lang="en-US" sz="5400" b="0" cap="none" spc="0" dirty="0">
                <a:ln w="0"/>
                <a:solidFill>
                  <a:schemeClr val="accent1"/>
                </a:solidFill>
                <a:effectLst>
                  <a:outerShdw blurRad="38100" dist="25400" dir="5400000" algn="ctr" rotWithShape="0">
                    <a:srgbClr val="6E747A">
                      <a:alpha val="43000"/>
                    </a:srgbClr>
                  </a:outerShdw>
                </a:effectLst>
              </a:rPr>
              <a:t>Mingling</a:t>
            </a:r>
          </a:p>
        </p:txBody>
      </p:sp>
    </p:spTree>
    <p:extLst>
      <p:ext uri="{BB962C8B-B14F-4D97-AF65-F5344CB8AC3E}">
        <p14:creationId xmlns:p14="http://schemas.microsoft.com/office/powerpoint/2010/main" val="2122728967"/>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92B02-48CE-4E37-9DE8-753DC8DEBC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247F30-5811-40C0-99EC-CF53200590B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55E72E99-0076-433E-AD3A-575A11FAB7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pitch deck</Template>
  <TotalTime>55490</TotalTime>
  <Words>7009</Words>
  <Application>Microsoft Office PowerPoint</Application>
  <PresentationFormat>Widescreen</PresentationFormat>
  <Paragraphs>559</Paragraphs>
  <Slides>88</Slides>
  <Notes>12</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88</vt:i4>
      </vt:variant>
    </vt:vector>
  </HeadingPairs>
  <TitlesOfParts>
    <vt:vector size="107" baseType="lpstr">
      <vt:lpstr>Abadi Extra Light</vt:lpstr>
      <vt:lpstr>ADLaM Display</vt:lpstr>
      <vt:lpstr>Alasassy Caps</vt:lpstr>
      <vt:lpstr>Amasis MT Pro</vt:lpstr>
      <vt:lpstr>Amasis MT Pro Black</vt:lpstr>
      <vt:lpstr>Amasis MT Pro Light</vt:lpstr>
      <vt:lpstr>Amasis MT Pro Medium</vt:lpstr>
      <vt:lpstr>-apple-system</vt:lpstr>
      <vt:lpstr>Arial</vt:lpstr>
      <vt:lpstr>Bodoni MT Condensed</vt:lpstr>
      <vt:lpstr>Calibri</vt:lpstr>
      <vt:lpstr>Calibri Light</vt:lpstr>
      <vt:lpstr>Corbel</vt:lpstr>
      <vt:lpstr>Courier New</vt:lpstr>
      <vt:lpstr>Montserrat ExtraBold</vt:lpstr>
      <vt:lpstr>Roboto</vt:lpstr>
      <vt:lpstr>Wingdings</vt:lpstr>
      <vt:lpstr>Office Theme</vt:lpstr>
      <vt:lpstr>1_Office Theme</vt:lpstr>
      <vt:lpstr>PowerPoint Presentation</vt:lpstr>
      <vt:lpstr>PowerPoint Presentation</vt:lpstr>
      <vt:lpstr>PowerPoint Presentation</vt:lpstr>
      <vt:lpstr>PowerPoint Presentation</vt:lpstr>
      <vt:lpstr>Please  Mute  Your  Phone  </vt:lpstr>
      <vt:lpstr>This  event is Being  Recorded</vt:lpstr>
      <vt:lpstr>For More Information</vt:lpstr>
      <vt:lpstr>PowerPoint Presentation</vt:lpstr>
      <vt:lpstr>Tonight’s Agenda</vt:lpstr>
      <vt:lpstr>Tonight’s Topics</vt:lpstr>
      <vt:lpstr>Tonight’s Speakers</vt:lpstr>
      <vt:lpstr>PowerPoint Presentation</vt:lpstr>
      <vt:lpstr>Bill 36/HPOA ACT</vt:lpstr>
      <vt:lpstr>HPOA ACT</vt:lpstr>
      <vt:lpstr>Political Interference</vt:lpstr>
      <vt:lpstr>Political Interference</vt:lpstr>
      <vt:lpstr>Political Interference</vt:lpstr>
      <vt:lpstr>Political Interference</vt:lpstr>
      <vt:lpstr>Loss of Personalized Medicine</vt:lpstr>
      <vt:lpstr>HPOA ACT</vt:lpstr>
      <vt:lpstr>Ethics in Health Care </vt:lpstr>
      <vt:lpstr>PowerPoint Presentation</vt:lpstr>
      <vt:lpstr>Say NO to The Health Professions and Occupations Act of British Columbia </vt:lpstr>
      <vt:lpstr>Background</vt:lpstr>
      <vt:lpstr>The Unstated Purpose of the Act  </vt:lpstr>
      <vt:lpstr>Petition to Recall Premier of BC &amp; Rescind the Act </vt:lpstr>
      <vt:lpstr>Recall Petition &amp; Petition to Legislative Assembly </vt:lpstr>
      <vt:lpstr>Issues of Concern: Impact of the Act</vt:lpstr>
      <vt:lpstr>Governance</vt:lpstr>
      <vt:lpstr>Governance</vt:lpstr>
      <vt:lpstr>Governance</vt:lpstr>
      <vt:lpstr>Law Making</vt:lpstr>
      <vt:lpstr>Law Making</vt:lpstr>
      <vt:lpstr>Law Making</vt:lpstr>
      <vt:lpstr>Law Making – Compulsory Vaccination</vt:lpstr>
      <vt:lpstr>Law Making – Emergency Orders</vt:lpstr>
      <vt:lpstr>Law Making – Emergency Orders</vt:lpstr>
      <vt:lpstr>Law Making – Emergency Orders</vt:lpstr>
      <vt:lpstr>Law Making - Emergency Orders </vt:lpstr>
      <vt:lpstr>Law Making – Emergency Orders</vt:lpstr>
      <vt:lpstr>Enforcement</vt:lpstr>
      <vt:lpstr>Enforcement</vt:lpstr>
      <vt:lpstr>Data Collection and Control</vt:lpstr>
      <vt:lpstr>Data Collection and Control</vt:lpstr>
      <vt:lpstr>Lack of Legitimate Statutory Purpose</vt:lpstr>
      <vt:lpstr>Lack of Legitimate Statutory Purpose</vt:lpstr>
      <vt:lpstr>Immunity and Limitation of Review</vt:lpstr>
      <vt:lpstr>Immunity and Limitation of Review</vt:lpstr>
      <vt:lpstr>Immunity and Limitation of Review </vt:lpstr>
      <vt:lpstr>Conclusions: Endangers Health Care, Rights &amp; Democracy </vt:lpstr>
      <vt:lpstr>PowerPoint Presentation</vt:lpstr>
      <vt:lpstr>Health Care in Crisis</vt:lpstr>
      <vt:lpstr>Culture of Fear</vt:lpstr>
      <vt:lpstr>Write down  Your questions on  Bill 36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 Questions                                                                                                             Get Answers</vt:lpstr>
      <vt:lpstr>PowerPoint Presentation</vt:lpstr>
      <vt:lpstr>PowerPoint Presentation</vt:lpstr>
      <vt:lpstr>PowerPoint Presentation</vt:lpstr>
      <vt:lpstr>PowerPoint Presentation</vt:lpstr>
      <vt:lpstr>PowerPoint Presentation</vt:lpstr>
      <vt:lpstr>AND…  Share The Information with  As Many People As You Can</vt:lpstr>
      <vt:lpstr>PowerPoint Presentation</vt:lpstr>
      <vt:lpstr>PowerPoint Presentation</vt:lpstr>
      <vt:lpstr>Future Townhalls to watch for…..      </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  ASK QUESTIONS,  GET ANSWERS,  TAKE ACTION</dc:title>
  <dc:creator>Vicki Grigg</dc:creator>
  <cp:lastModifiedBy>Randy Murray</cp:lastModifiedBy>
  <cp:revision>124</cp:revision>
  <dcterms:created xsi:type="dcterms:W3CDTF">2024-01-29T20:08:12Z</dcterms:created>
  <dcterms:modified xsi:type="dcterms:W3CDTF">2024-04-08T19:26:07Z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